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7"/>
  </p:notesMasterIdLst>
  <p:sldIdLst>
    <p:sldId id="256" r:id="rId2"/>
    <p:sldId id="260" r:id="rId3"/>
    <p:sldId id="263" r:id="rId4"/>
    <p:sldId id="257" r:id="rId5"/>
    <p:sldId id="258" r:id="rId6"/>
    <p:sldId id="264" r:id="rId7"/>
    <p:sldId id="265" r:id="rId8"/>
    <p:sldId id="266" r:id="rId9"/>
    <p:sldId id="267" r:id="rId10"/>
    <p:sldId id="268" r:id="rId11"/>
    <p:sldId id="269" r:id="rId12"/>
    <p:sldId id="271" r:id="rId13"/>
    <p:sldId id="270" r:id="rId14"/>
    <p:sldId id="273"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2F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70"/>
    <p:restoredTop sz="86401"/>
  </p:normalViewPr>
  <p:slideViewPr>
    <p:cSldViewPr snapToGrid="0" snapToObjects="1">
      <p:cViewPr varScale="1">
        <p:scale>
          <a:sx n="91" d="100"/>
          <a:sy n="91" d="100"/>
        </p:scale>
        <p:origin x="216" y="560"/>
      </p:cViewPr>
      <p:guideLst/>
    </p:cSldViewPr>
  </p:slideViewPr>
  <p:outlineViewPr>
    <p:cViewPr>
      <p:scale>
        <a:sx n="33" d="100"/>
        <a:sy n="33" d="100"/>
      </p:scale>
      <p:origin x="0" y="-2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8344B-A674-F64F-B835-0CABCA65F678}" type="datetimeFigureOut">
              <a:rPr lang="en-US" smtClean="0"/>
              <a:t>4/9/21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04B978-2144-8C43-99B7-5EF3F94687D7}" type="slidenum">
              <a:rPr lang="en-US" smtClean="0"/>
              <a:t>‹#›</a:t>
            </a:fld>
            <a:endParaRPr lang="en-US"/>
          </a:p>
        </p:txBody>
      </p:sp>
    </p:spTree>
    <p:extLst>
      <p:ext uri="{BB962C8B-B14F-4D97-AF65-F5344CB8AC3E}">
        <p14:creationId xmlns:p14="http://schemas.microsoft.com/office/powerpoint/2010/main" val="24422005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D04B978-2144-8C43-99B7-5EF3F94687D7}" type="slidenum">
              <a:rPr lang="en-US" smtClean="0"/>
              <a:t>2</a:t>
            </a:fld>
            <a:endParaRPr lang="en-US"/>
          </a:p>
        </p:txBody>
      </p:sp>
    </p:spTree>
    <p:extLst>
      <p:ext uri="{BB962C8B-B14F-4D97-AF65-F5344CB8AC3E}">
        <p14:creationId xmlns:p14="http://schemas.microsoft.com/office/powerpoint/2010/main" val="3460178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a:pPr/>
              <a:t>4/9/21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a:pPr/>
              <a:t>4/9/21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a:pPr/>
              <a:t>4/9/21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a:pPr/>
              <a:t>4/9/21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a:pPr/>
              <a:t>4/9/21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a:pPr/>
              <a:t>4/9/21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a:pPr/>
              <a:t>4/9/21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4/9/21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a:pPr/>
              <a:t>4/9/21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a:pPr/>
              <a:t>4/9/21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bdaiconnect.org/"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EC16D-F77F-7C45-A520-29AE96985B85}"/>
              </a:ext>
            </a:extLst>
          </p:cNvPr>
          <p:cNvSpPr>
            <a:spLocks noGrp="1"/>
          </p:cNvSpPr>
          <p:nvPr>
            <p:ph type="ctrTitle"/>
          </p:nvPr>
        </p:nvSpPr>
        <p:spPr>
          <a:xfrm>
            <a:off x="209862" y="1064301"/>
            <a:ext cx="8934138" cy="2005384"/>
          </a:xfrm>
        </p:spPr>
        <p:txBody>
          <a:bodyPr/>
          <a:lstStyle/>
          <a:p>
            <a:pPr algn="ctr"/>
            <a:r>
              <a:rPr lang="en-US" dirty="0"/>
              <a:t>Before During and After Incarceration (BDAI)</a:t>
            </a:r>
          </a:p>
        </p:txBody>
      </p:sp>
      <p:sp>
        <p:nvSpPr>
          <p:cNvPr id="3" name="Subtitle 2">
            <a:extLst>
              <a:ext uri="{FF2B5EF4-FFF2-40B4-BE49-F238E27FC236}">
                <a16:creationId xmlns:a16="http://schemas.microsoft.com/office/drawing/2014/main" id="{BDB1C1EB-FF85-D54B-AA5A-5B0E0C5EBFC9}"/>
              </a:ext>
            </a:extLst>
          </p:cNvPr>
          <p:cNvSpPr>
            <a:spLocks noGrp="1"/>
          </p:cNvSpPr>
          <p:nvPr>
            <p:ph type="subTitle" idx="1"/>
          </p:nvPr>
        </p:nvSpPr>
        <p:spPr/>
        <p:txBody>
          <a:bodyPr/>
          <a:lstStyle/>
          <a:p>
            <a:endParaRPr lang="en-US" dirty="0"/>
          </a:p>
        </p:txBody>
      </p:sp>
      <p:pic>
        <p:nvPicPr>
          <p:cNvPr id="5" name="Picture 4">
            <a:extLst>
              <a:ext uri="{FF2B5EF4-FFF2-40B4-BE49-F238E27FC236}">
                <a16:creationId xmlns:a16="http://schemas.microsoft.com/office/drawing/2014/main" id="{1EAEBBC3-414C-7145-A9EE-F31EBED40754}"/>
              </a:ext>
            </a:extLst>
          </p:cNvPr>
          <p:cNvPicPr>
            <a:picLocks noChangeAspect="1"/>
          </p:cNvPicPr>
          <p:nvPr/>
        </p:nvPicPr>
        <p:blipFill>
          <a:blip r:embed="rId2"/>
          <a:stretch>
            <a:fillRect/>
          </a:stretch>
        </p:blipFill>
        <p:spPr>
          <a:xfrm>
            <a:off x="3099425" y="3439830"/>
            <a:ext cx="2851670" cy="2460832"/>
          </a:xfrm>
          <a:prstGeom prst="rect">
            <a:avLst/>
          </a:prstGeom>
        </p:spPr>
      </p:pic>
    </p:spTree>
    <p:extLst>
      <p:ext uri="{BB962C8B-B14F-4D97-AF65-F5344CB8AC3E}">
        <p14:creationId xmlns:p14="http://schemas.microsoft.com/office/powerpoint/2010/main" val="25200550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0" y="240966"/>
            <a:ext cx="11992132" cy="707886"/>
          </a:xfrm>
          <a:prstGeom prst="rect">
            <a:avLst/>
          </a:prstGeom>
          <a:noFill/>
        </p:spPr>
        <p:txBody>
          <a:bodyPr wrap="square" rtlCol="0">
            <a:spAutoFit/>
          </a:bodyPr>
          <a:lstStyle/>
          <a:p>
            <a:pPr algn="ctr"/>
            <a:r>
              <a:rPr lang="en-US" sz="4000" b="1" dirty="0">
                <a:solidFill>
                  <a:schemeClr val="accent1">
                    <a:lumMod val="20000"/>
                    <a:lumOff val="80000"/>
                  </a:schemeClr>
                </a:solidFill>
              </a:rPr>
              <a:t>Other BDAI Support Services for the Incarcerated</a:t>
            </a:r>
          </a:p>
        </p:txBody>
      </p:sp>
      <p:sp>
        <p:nvSpPr>
          <p:cNvPr id="3" name="TextBox 2">
            <a:extLst>
              <a:ext uri="{FF2B5EF4-FFF2-40B4-BE49-F238E27FC236}">
                <a16:creationId xmlns:a16="http://schemas.microsoft.com/office/drawing/2014/main" id="{D516AF52-8C91-8E4E-8724-1FB73AE6E333}"/>
              </a:ext>
            </a:extLst>
          </p:cNvPr>
          <p:cNvSpPr txBox="1"/>
          <p:nvPr/>
        </p:nvSpPr>
        <p:spPr>
          <a:xfrm>
            <a:off x="165366" y="1120676"/>
            <a:ext cx="11706844" cy="2739211"/>
          </a:xfrm>
          <a:prstGeom prst="rect">
            <a:avLst/>
          </a:prstGeom>
          <a:noFill/>
        </p:spPr>
        <p:txBody>
          <a:bodyPr wrap="square" rtlCol="0">
            <a:spAutoFit/>
          </a:bodyPr>
          <a:lstStyle/>
          <a:p>
            <a:pPr marL="571500" indent="-571500">
              <a:buFont typeface="Wingdings" pitchFamily="2" charset="2"/>
              <a:buChar char="v"/>
            </a:pPr>
            <a:r>
              <a:rPr lang="en-US" sz="3600" dirty="0">
                <a:solidFill>
                  <a:schemeClr val="bg1"/>
                </a:solidFill>
              </a:rPr>
              <a:t>Pastoral visits onsite or virtual </a:t>
            </a:r>
            <a:r>
              <a:rPr lang="en-US" sz="2400" dirty="0">
                <a:solidFill>
                  <a:schemeClr val="bg1"/>
                </a:solidFill>
              </a:rPr>
              <a:t>(In cooperation with the Keys to Freedom and other local churches)</a:t>
            </a:r>
            <a:endParaRPr lang="en-US" sz="3600" dirty="0">
              <a:solidFill>
                <a:schemeClr val="bg1"/>
              </a:solidFill>
            </a:endParaRPr>
          </a:p>
          <a:p>
            <a:pPr marL="571500" lvl="0" indent="-571500">
              <a:buFont typeface="Wingdings" pitchFamily="2" charset="2"/>
              <a:buChar char="v"/>
            </a:pPr>
            <a:r>
              <a:rPr lang="en-US" sz="3600" dirty="0">
                <a:solidFill>
                  <a:schemeClr val="bg1"/>
                </a:solidFill>
              </a:rPr>
              <a:t>Letters of support to the incarcerated </a:t>
            </a:r>
            <a:r>
              <a:rPr lang="en-US" sz="2400" dirty="0">
                <a:solidFill>
                  <a:schemeClr val="bg1"/>
                </a:solidFill>
              </a:rPr>
              <a:t>(Alfie  program)</a:t>
            </a:r>
          </a:p>
          <a:p>
            <a:pPr marL="571500" lvl="0" indent="-571500">
              <a:buFont typeface="Wingdings" pitchFamily="2" charset="2"/>
              <a:buChar char="v"/>
            </a:pPr>
            <a:r>
              <a:rPr lang="en-US" sz="3600" dirty="0">
                <a:solidFill>
                  <a:schemeClr val="bg1"/>
                </a:solidFill>
              </a:rPr>
              <a:t>Staffing of book cart program </a:t>
            </a:r>
            <a:r>
              <a:rPr lang="en-US" sz="2400" dirty="0">
                <a:solidFill>
                  <a:schemeClr val="bg1"/>
                </a:solidFill>
              </a:rPr>
              <a:t>(when in-person volunteers are allowed)</a:t>
            </a:r>
          </a:p>
          <a:p>
            <a:pPr lvl="0"/>
            <a:endParaRPr lang="en-US" sz="2000" dirty="0">
              <a:solidFill>
                <a:schemeClr val="bg1"/>
              </a:solidFill>
            </a:endParaRPr>
          </a:p>
          <a:p>
            <a:pPr marL="571500" lvl="0" indent="-571500">
              <a:buFont typeface="Wingdings" pitchFamily="2" charset="2"/>
              <a:buChar char="v"/>
            </a:pPr>
            <a:endParaRPr lang="en-US" sz="2000" dirty="0">
              <a:solidFill>
                <a:schemeClr val="accent1">
                  <a:lumMod val="20000"/>
                  <a:lumOff val="80000"/>
                </a:schemeClr>
              </a:solidFill>
            </a:endParaRPr>
          </a:p>
        </p:txBody>
      </p:sp>
      <p:pic>
        <p:nvPicPr>
          <p:cNvPr id="5" name="Picture 4">
            <a:extLst>
              <a:ext uri="{FF2B5EF4-FFF2-40B4-BE49-F238E27FC236}">
                <a16:creationId xmlns:a16="http://schemas.microsoft.com/office/drawing/2014/main" id="{5AA59C72-7370-4B48-AA2B-B225D61E1216}"/>
              </a:ext>
            </a:extLst>
          </p:cNvPr>
          <p:cNvPicPr>
            <a:picLocks noChangeAspect="1"/>
          </p:cNvPicPr>
          <p:nvPr/>
        </p:nvPicPr>
        <p:blipFill>
          <a:blip r:embed="rId2"/>
          <a:stretch>
            <a:fillRect/>
          </a:stretch>
        </p:blipFill>
        <p:spPr>
          <a:xfrm>
            <a:off x="3732030" y="3550207"/>
            <a:ext cx="3942933" cy="2647809"/>
          </a:xfrm>
          <a:prstGeom prst="rect">
            <a:avLst/>
          </a:prstGeom>
        </p:spPr>
      </p:pic>
    </p:spTree>
    <p:extLst>
      <p:ext uri="{BB962C8B-B14F-4D97-AF65-F5344CB8AC3E}">
        <p14:creationId xmlns:p14="http://schemas.microsoft.com/office/powerpoint/2010/main" val="639519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99934" y="210900"/>
            <a:ext cx="11992132" cy="923330"/>
          </a:xfrm>
          <a:prstGeom prst="rect">
            <a:avLst/>
          </a:prstGeom>
          <a:noFill/>
        </p:spPr>
        <p:txBody>
          <a:bodyPr wrap="square" rtlCol="0">
            <a:spAutoFit/>
          </a:bodyPr>
          <a:lstStyle/>
          <a:p>
            <a:pPr algn="ctr"/>
            <a:r>
              <a:rPr lang="en-US" sz="5400" b="1" dirty="0">
                <a:solidFill>
                  <a:schemeClr val="accent1">
                    <a:lumMod val="20000"/>
                    <a:lumOff val="80000"/>
                  </a:schemeClr>
                </a:solidFill>
              </a:rPr>
              <a:t>Justice Advocacy</a:t>
            </a:r>
          </a:p>
        </p:txBody>
      </p:sp>
      <p:sp>
        <p:nvSpPr>
          <p:cNvPr id="3" name="TextBox 2">
            <a:extLst>
              <a:ext uri="{FF2B5EF4-FFF2-40B4-BE49-F238E27FC236}">
                <a16:creationId xmlns:a16="http://schemas.microsoft.com/office/drawing/2014/main" id="{D516AF52-8C91-8E4E-8724-1FB73AE6E333}"/>
              </a:ext>
            </a:extLst>
          </p:cNvPr>
          <p:cNvSpPr txBox="1"/>
          <p:nvPr/>
        </p:nvSpPr>
        <p:spPr>
          <a:xfrm>
            <a:off x="165366" y="1120676"/>
            <a:ext cx="11706844" cy="5016758"/>
          </a:xfrm>
          <a:prstGeom prst="rect">
            <a:avLst/>
          </a:prstGeom>
          <a:noFill/>
        </p:spPr>
        <p:txBody>
          <a:bodyPr wrap="square" rtlCol="0">
            <a:spAutoFit/>
          </a:bodyPr>
          <a:lstStyle/>
          <a:p>
            <a:pPr marL="571500" indent="-571500">
              <a:buFont typeface="Wingdings" pitchFamily="2" charset="2"/>
              <a:buChar char="v"/>
            </a:pPr>
            <a:r>
              <a:rPr lang="en-US" sz="3600" dirty="0">
                <a:solidFill>
                  <a:schemeClr val="bg1"/>
                </a:solidFill>
              </a:rPr>
              <a:t>Community Forums on Justice Reform </a:t>
            </a:r>
            <a:r>
              <a:rPr lang="en-US" sz="2400" dirty="0">
                <a:solidFill>
                  <a:schemeClr val="bg1"/>
                </a:solidFill>
              </a:rPr>
              <a:t>(educates the community on criminal justice reform with the assistance of local agencies, law enforcement, jail staff, judges, prosecutors, and community leaders)</a:t>
            </a:r>
          </a:p>
          <a:p>
            <a:pPr marL="571500" lvl="0" indent="-571500">
              <a:buFont typeface="Wingdings" pitchFamily="2" charset="2"/>
              <a:buChar char="v"/>
            </a:pPr>
            <a:r>
              <a:rPr lang="en-US" sz="3600" dirty="0">
                <a:solidFill>
                  <a:schemeClr val="bg1"/>
                </a:solidFill>
              </a:rPr>
              <a:t>Community Events have included Panels, Educational Trainings, Movies, Task Force meetings etc. </a:t>
            </a:r>
          </a:p>
          <a:p>
            <a:pPr marL="571500" lvl="0" indent="-571500">
              <a:buFont typeface="Wingdings" pitchFamily="2" charset="2"/>
              <a:buChar char="v"/>
            </a:pPr>
            <a:r>
              <a:rPr lang="en-US" sz="3600" dirty="0">
                <a:solidFill>
                  <a:schemeClr val="bg1"/>
                </a:solidFill>
              </a:rPr>
              <a:t>Outreach to Local, State and Federal Policy Makers on justice issues.</a:t>
            </a:r>
          </a:p>
          <a:p>
            <a:pPr marL="571500" lvl="0" indent="-571500">
              <a:buFont typeface="Wingdings" pitchFamily="2" charset="2"/>
              <a:buChar char="v"/>
            </a:pPr>
            <a:r>
              <a:rPr lang="en-US" sz="3600" dirty="0">
                <a:solidFill>
                  <a:schemeClr val="bg1"/>
                </a:solidFill>
              </a:rPr>
              <a:t>Media Outreach </a:t>
            </a:r>
            <a:r>
              <a:rPr lang="en-US" sz="2400" dirty="0">
                <a:solidFill>
                  <a:schemeClr val="bg1"/>
                </a:solidFill>
              </a:rPr>
              <a:t>(BDAI has communicated on justice issues through print news media, radio and tv news) </a:t>
            </a:r>
          </a:p>
          <a:p>
            <a:pPr marL="571500" lvl="0" indent="-571500">
              <a:buFont typeface="Wingdings" pitchFamily="2" charset="2"/>
              <a:buChar char="v"/>
            </a:pPr>
            <a:endParaRPr lang="en-US" sz="2000" dirty="0">
              <a:solidFill>
                <a:schemeClr val="accent1">
                  <a:lumMod val="20000"/>
                  <a:lumOff val="80000"/>
                </a:schemeClr>
              </a:solidFill>
            </a:endParaRPr>
          </a:p>
        </p:txBody>
      </p:sp>
    </p:spTree>
    <p:extLst>
      <p:ext uri="{BB962C8B-B14F-4D97-AF65-F5344CB8AC3E}">
        <p14:creationId xmlns:p14="http://schemas.microsoft.com/office/powerpoint/2010/main" val="25885308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3657836" y="239843"/>
            <a:ext cx="6385573" cy="830997"/>
          </a:xfrm>
          <a:prstGeom prst="rect">
            <a:avLst/>
          </a:prstGeom>
          <a:noFill/>
        </p:spPr>
        <p:txBody>
          <a:bodyPr wrap="square" rtlCol="0">
            <a:spAutoFit/>
          </a:bodyPr>
          <a:lstStyle/>
          <a:p>
            <a:r>
              <a:rPr lang="en-US" sz="4800" b="1" dirty="0">
                <a:solidFill>
                  <a:schemeClr val="accent1">
                    <a:lumMod val="20000"/>
                    <a:lumOff val="80000"/>
                  </a:schemeClr>
                </a:solidFill>
              </a:rPr>
              <a:t>Fund Development</a:t>
            </a:r>
          </a:p>
        </p:txBody>
      </p:sp>
      <p:sp>
        <p:nvSpPr>
          <p:cNvPr id="3" name="TextBox 2">
            <a:extLst>
              <a:ext uri="{FF2B5EF4-FFF2-40B4-BE49-F238E27FC236}">
                <a16:creationId xmlns:a16="http://schemas.microsoft.com/office/drawing/2014/main" id="{D516AF52-8C91-8E4E-8724-1FB73AE6E333}"/>
              </a:ext>
            </a:extLst>
          </p:cNvPr>
          <p:cNvSpPr txBox="1"/>
          <p:nvPr/>
        </p:nvSpPr>
        <p:spPr>
          <a:xfrm>
            <a:off x="242578" y="1047636"/>
            <a:ext cx="11706844" cy="3293209"/>
          </a:xfrm>
          <a:prstGeom prst="rect">
            <a:avLst/>
          </a:prstGeom>
          <a:noFill/>
        </p:spPr>
        <p:txBody>
          <a:bodyPr wrap="square" rtlCol="0">
            <a:spAutoFit/>
          </a:bodyPr>
          <a:lstStyle/>
          <a:p>
            <a:pPr marL="571500" indent="-571500">
              <a:buFont typeface="Wingdings" pitchFamily="2" charset="2"/>
              <a:buChar char="v"/>
            </a:pPr>
            <a:r>
              <a:rPr lang="en-US" sz="3600" dirty="0">
                <a:solidFill>
                  <a:schemeClr val="bg1"/>
                </a:solidFill>
              </a:rPr>
              <a:t>The Fund Development Committee solicits the support of the local community and beyond to support justice initiatives through grant writing and other donations</a:t>
            </a:r>
          </a:p>
          <a:p>
            <a:pPr marL="571500" indent="-571500">
              <a:buFont typeface="Wingdings" pitchFamily="2" charset="2"/>
              <a:buChar char="v"/>
            </a:pPr>
            <a:r>
              <a:rPr lang="en-US" sz="3600" dirty="0">
                <a:solidFill>
                  <a:schemeClr val="bg1"/>
                </a:solidFill>
              </a:rPr>
              <a:t>BDAI is a 501c3 Non Profit Organization</a:t>
            </a:r>
          </a:p>
          <a:p>
            <a:pPr lvl="0"/>
            <a:endParaRPr lang="en-US" sz="2400" dirty="0">
              <a:solidFill>
                <a:schemeClr val="bg1"/>
              </a:solidFill>
            </a:endParaRPr>
          </a:p>
          <a:p>
            <a:pPr lvl="0"/>
            <a:endParaRPr lang="en-US" sz="2000" dirty="0">
              <a:solidFill>
                <a:schemeClr val="accent1">
                  <a:lumMod val="20000"/>
                  <a:lumOff val="80000"/>
                </a:schemeClr>
              </a:solidFill>
            </a:endParaRPr>
          </a:p>
          <a:p>
            <a:pPr marL="571500" lvl="0" indent="-571500">
              <a:buFont typeface="Wingdings" pitchFamily="2" charset="2"/>
              <a:buChar char="v"/>
            </a:pPr>
            <a:endParaRPr lang="en-US" sz="2000" dirty="0">
              <a:solidFill>
                <a:schemeClr val="accent1">
                  <a:lumMod val="20000"/>
                  <a:lumOff val="80000"/>
                </a:schemeClr>
              </a:solidFill>
            </a:endParaRPr>
          </a:p>
        </p:txBody>
      </p:sp>
      <p:pic>
        <p:nvPicPr>
          <p:cNvPr id="5" name="Picture 4">
            <a:extLst>
              <a:ext uri="{FF2B5EF4-FFF2-40B4-BE49-F238E27FC236}">
                <a16:creationId xmlns:a16="http://schemas.microsoft.com/office/drawing/2014/main" id="{28806683-D91E-C241-9E1C-20977B9137E3}"/>
              </a:ext>
            </a:extLst>
          </p:cNvPr>
          <p:cNvPicPr>
            <a:picLocks noChangeAspect="1"/>
          </p:cNvPicPr>
          <p:nvPr/>
        </p:nvPicPr>
        <p:blipFill>
          <a:blip r:embed="rId2"/>
          <a:stretch>
            <a:fillRect/>
          </a:stretch>
        </p:blipFill>
        <p:spPr>
          <a:xfrm>
            <a:off x="4401592" y="3682593"/>
            <a:ext cx="3783038" cy="2512821"/>
          </a:xfrm>
          <a:prstGeom prst="rect">
            <a:avLst/>
          </a:prstGeom>
        </p:spPr>
      </p:pic>
    </p:spTree>
    <p:extLst>
      <p:ext uri="{BB962C8B-B14F-4D97-AF65-F5344CB8AC3E}">
        <p14:creationId xmlns:p14="http://schemas.microsoft.com/office/powerpoint/2010/main" val="216287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3732788" y="239843"/>
            <a:ext cx="5875907" cy="830997"/>
          </a:xfrm>
          <a:prstGeom prst="rect">
            <a:avLst/>
          </a:prstGeom>
          <a:noFill/>
        </p:spPr>
        <p:txBody>
          <a:bodyPr wrap="square" rtlCol="0">
            <a:spAutoFit/>
          </a:bodyPr>
          <a:lstStyle/>
          <a:p>
            <a:r>
              <a:rPr lang="en-US" sz="4800" b="1" dirty="0">
                <a:solidFill>
                  <a:schemeClr val="accent1">
                    <a:lumMod val="20000"/>
                    <a:lumOff val="80000"/>
                  </a:schemeClr>
                </a:solidFill>
              </a:rPr>
              <a:t>Communications</a:t>
            </a:r>
          </a:p>
        </p:txBody>
      </p:sp>
      <p:sp>
        <p:nvSpPr>
          <p:cNvPr id="3" name="TextBox 2">
            <a:extLst>
              <a:ext uri="{FF2B5EF4-FFF2-40B4-BE49-F238E27FC236}">
                <a16:creationId xmlns:a16="http://schemas.microsoft.com/office/drawing/2014/main" id="{D516AF52-8C91-8E4E-8724-1FB73AE6E333}"/>
              </a:ext>
            </a:extLst>
          </p:cNvPr>
          <p:cNvSpPr txBox="1"/>
          <p:nvPr/>
        </p:nvSpPr>
        <p:spPr>
          <a:xfrm>
            <a:off x="165366" y="1120676"/>
            <a:ext cx="11706844" cy="6124754"/>
          </a:xfrm>
          <a:prstGeom prst="rect">
            <a:avLst/>
          </a:prstGeom>
          <a:noFill/>
        </p:spPr>
        <p:txBody>
          <a:bodyPr wrap="square" rtlCol="0">
            <a:spAutoFit/>
          </a:bodyPr>
          <a:lstStyle/>
          <a:p>
            <a:pPr marL="571500" indent="-571500">
              <a:buFont typeface="Wingdings" pitchFamily="2" charset="2"/>
              <a:buChar char="v"/>
            </a:pPr>
            <a:r>
              <a:rPr lang="en-US" sz="3600" dirty="0">
                <a:solidFill>
                  <a:schemeClr val="bg1"/>
                </a:solidFill>
              </a:rPr>
              <a:t>BDAI Online</a:t>
            </a:r>
          </a:p>
          <a:p>
            <a:pPr marL="1028700" lvl="1" indent="-571500">
              <a:buFont typeface="Wingdings" pitchFamily="2" charset="2"/>
              <a:buChar char="§"/>
            </a:pPr>
            <a:r>
              <a:rPr lang="en-US" sz="2800" dirty="0">
                <a:solidFill>
                  <a:schemeClr val="bg1"/>
                </a:solidFill>
              </a:rPr>
              <a:t>Website: </a:t>
            </a:r>
            <a:r>
              <a:rPr lang="en-US" sz="2800" dirty="0">
                <a:solidFill>
                  <a:schemeClr val="accent5">
                    <a:lumMod val="40000"/>
                    <a:lumOff val="60000"/>
                  </a:schemeClr>
                </a:solidFill>
                <a:hlinkClick r:id="rId2">
                  <a:extLst>
                    <a:ext uri="{A12FA001-AC4F-418D-AE19-62706E023703}">
                      <ahyp:hlinkClr xmlns:ahyp="http://schemas.microsoft.com/office/drawing/2018/hyperlinkcolor" val="tx"/>
                    </a:ext>
                  </a:extLst>
                </a:hlinkClick>
              </a:rPr>
              <a:t>bdaiconnect.org</a:t>
            </a:r>
            <a:endParaRPr lang="en-US" sz="2800" dirty="0">
              <a:solidFill>
                <a:schemeClr val="accent5">
                  <a:lumMod val="40000"/>
                  <a:lumOff val="60000"/>
                </a:schemeClr>
              </a:solidFill>
            </a:endParaRPr>
          </a:p>
          <a:p>
            <a:pPr marL="1028700" lvl="1" indent="-571500">
              <a:buFont typeface="Wingdings" pitchFamily="2" charset="2"/>
              <a:buChar char="§"/>
            </a:pPr>
            <a:r>
              <a:rPr lang="en-US" sz="2800" dirty="0">
                <a:solidFill>
                  <a:schemeClr val="bg1"/>
                </a:solidFill>
              </a:rPr>
              <a:t>Facebook Group </a:t>
            </a:r>
          </a:p>
          <a:p>
            <a:pPr marL="1028700" lvl="1" indent="-571500">
              <a:buFont typeface="Wingdings" pitchFamily="2" charset="2"/>
              <a:buChar char="§"/>
            </a:pPr>
            <a:r>
              <a:rPr lang="en-US" sz="2800" dirty="0">
                <a:solidFill>
                  <a:schemeClr val="bg1"/>
                </a:solidFill>
              </a:rPr>
              <a:t>Facebook Page</a:t>
            </a:r>
          </a:p>
          <a:p>
            <a:pPr marL="1028700" lvl="1" indent="-571500">
              <a:buFont typeface="Wingdings" pitchFamily="2" charset="2"/>
              <a:buChar char="§"/>
            </a:pPr>
            <a:r>
              <a:rPr lang="en-US" sz="2800" dirty="0">
                <a:solidFill>
                  <a:schemeClr val="bg1"/>
                </a:solidFill>
              </a:rPr>
              <a:t>Mailing List</a:t>
            </a:r>
            <a:endParaRPr lang="en-US" sz="3600" dirty="0">
              <a:solidFill>
                <a:schemeClr val="bg1"/>
              </a:solidFill>
            </a:endParaRPr>
          </a:p>
          <a:p>
            <a:pPr marL="571500" lvl="0" indent="-571500">
              <a:buFont typeface="Wingdings" pitchFamily="2" charset="2"/>
              <a:buChar char="v"/>
            </a:pPr>
            <a:r>
              <a:rPr lang="en-US" sz="3600" dirty="0">
                <a:solidFill>
                  <a:schemeClr val="bg1"/>
                </a:solidFill>
              </a:rPr>
              <a:t>Works with the media on news about justice issues and events</a:t>
            </a:r>
          </a:p>
          <a:p>
            <a:pPr marL="571500" lvl="0" indent="-571500">
              <a:buFont typeface="Wingdings" pitchFamily="2" charset="2"/>
              <a:buChar char="v"/>
            </a:pPr>
            <a:r>
              <a:rPr lang="en-US" sz="3600" dirty="0">
                <a:solidFill>
                  <a:schemeClr val="bg1"/>
                </a:solidFill>
              </a:rPr>
              <a:t>Collaborates with local agencies and nonprofits to support individuals and their families before, during. and after incarceration</a:t>
            </a:r>
            <a:endParaRPr lang="en-US" sz="2400" dirty="0">
              <a:solidFill>
                <a:schemeClr val="bg1"/>
              </a:solidFill>
            </a:endParaRPr>
          </a:p>
          <a:p>
            <a:pPr lvl="0"/>
            <a:endParaRPr lang="en-US" sz="2400" dirty="0">
              <a:solidFill>
                <a:schemeClr val="accent1">
                  <a:lumMod val="20000"/>
                  <a:lumOff val="80000"/>
                </a:schemeClr>
              </a:solidFill>
            </a:endParaRPr>
          </a:p>
          <a:p>
            <a:pPr lvl="0"/>
            <a:endParaRPr lang="en-US" sz="2000" dirty="0">
              <a:solidFill>
                <a:schemeClr val="accent1">
                  <a:lumMod val="20000"/>
                  <a:lumOff val="80000"/>
                </a:schemeClr>
              </a:solidFill>
            </a:endParaRPr>
          </a:p>
          <a:p>
            <a:pPr marL="571500" lvl="0" indent="-571500">
              <a:buFont typeface="Wingdings" pitchFamily="2" charset="2"/>
              <a:buChar char="v"/>
            </a:pPr>
            <a:endParaRPr lang="en-US" sz="2000" dirty="0">
              <a:solidFill>
                <a:schemeClr val="accent1">
                  <a:lumMod val="20000"/>
                  <a:lumOff val="80000"/>
                </a:schemeClr>
              </a:solidFill>
            </a:endParaRPr>
          </a:p>
        </p:txBody>
      </p:sp>
      <p:pic>
        <p:nvPicPr>
          <p:cNvPr id="5" name="Picture 4">
            <a:extLst>
              <a:ext uri="{FF2B5EF4-FFF2-40B4-BE49-F238E27FC236}">
                <a16:creationId xmlns:a16="http://schemas.microsoft.com/office/drawing/2014/main" id="{A868A8E4-1A7E-0643-9481-565B3066BA6C}"/>
              </a:ext>
            </a:extLst>
          </p:cNvPr>
          <p:cNvPicPr>
            <a:picLocks noChangeAspect="1"/>
          </p:cNvPicPr>
          <p:nvPr/>
        </p:nvPicPr>
        <p:blipFill>
          <a:blip r:embed="rId3"/>
          <a:stretch>
            <a:fillRect/>
          </a:stretch>
        </p:blipFill>
        <p:spPr>
          <a:xfrm>
            <a:off x="8726772" y="884420"/>
            <a:ext cx="2895009" cy="2083529"/>
          </a:xfrm>
          <a:prstGeom prst="rect">
            <a:avLst/>
          </a:prstGeom>
        </p:spPr>
      </p:pic>
    </p:spTree>
    <p:extLst>
      <p:ext uri="{BB962C8B-B14F-4D97-AF65-F5344CB8AC3E}">
        <p14:creationId xmlns:p14="http://schemas.microsoft.com/office/powerpoint/2010/main" val="1679114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3732788" y="239843"/>
            <a:ext cx="5875907" cy="830997"/>
          </a:xfrm>
          <a:prstGeom prst="rect">
            <a:avLst/>
          </a:prstGeom>
          <a:noFill/>
        </p:spPr>
        <p:txBody>
          <a:bodyPr wrap="square" rtlCol="0">
            <a:spAutoFit/>
          </a:bodyPr>
          <a:lstStyle/>
          <a:p>
            <a:r>
              <a:rPr lang="en-US" sz="4800" b="1" dirty="0">
                <a:solidFill>
                  <a:schemeClr val="accent1">
                    <a:lumMod val="20000"/>
                    <a:lumOff val="80000"/>
                  </a:schemeClr>
                </a:solidFill>
              </a:rPr>
              <a:t>Partnerships</a:t>
            </a:r>
          </a:p>
        </p:txBody>
      </p:sp>
      <p:sp>
        <p:nvSpPr>
          <p:cNvPr id="3" name="TextBox 2">
            <a:extLst>
              <a:ext uri="{FF2B5EF4-FFF2-40B4-BE49-F238E27FC236}">
                <a16:creationId xmlns:a16="http://schemas.microsoft.com/office/drawing/2014/main" id="{D516AF52-8C91-8E4E-8724-1FB73AE6E333}"/>
              </a:ext>
            </a:extLst>
          </p:cNvPr>
          <p:cNvSpPr txBox="1"/>
          <p:nvPr/>
        </p:nvSpPr>
        <p:spPr>
          <a:xfrm>
            <a:off x="165366" y="1120676"/>
            <a:ext cx="11706844" cy="5324535"/>
          </a:xfrm>
          <a:prstGeom prst="rect">
            <a:avLst/>
          </a:prstGeom>
          <a:noFill/>
        </p:spPr>
        <p:txBody>
          <a:bodyPr wrap="square" rtlCol="0">
            <a:spAutoFit/>
          </a:bodyPr>
          <a:lstStyle/>
          <a:p>
            <a:pPr marL="571500" indent="-571500">
              <a:buFont typeface="Wingdings" pitchFamily="2" charset="2"/>
              <a:buChar char="v"/>
            </a:pPr>
            <a:r>
              <a:rPr lang="en-US" sz="3600" dirty="0">
                <a:solidFill>
                  <a:schemeClr val="bg1"/>
                </a:solidFill>
              </a:rPr>
              <a:t>Community Partners</a:t>
            </a:r>
          </a:p>
          <a:p>
            <a:r>
              <a:rPr lang="en-US" sz="2800" b="1" i="1" dirty="0"/>
              <a:t>Working with Captain Barsheff and law enforcement to learn about what is happening at the Grand Traverse County Jail and how we can assist to improve conditions Before, During and After Incarceration</a:t>
            </a:r>
            <a:endParaRPr lang="en-US" sz="2800" dirty="0">
              <a:solidFill>
                <a:schemeClr val="bg1"/>
              </a:solidFill>
            </a:endParaRPr>
          </a:p>
          <a:p>
            <a:pPr marL="571500" indent="-571500">
              <a:buFont typeface="Wingdings" pitchFamily="2" charset="2"/>
              <a:buChar char="v"/>
            </a:pPr>
            <a:r>
              <a:rPr lang="en-US" sz="3600" dirty="0">
                <a:solidFill>
                  <a:schemeClr val="bg1"/>
                </a:solidFill>
              </a:rPr>
              <a:t>Community Crisis Assistance Team (CCAT)</a:t>
            </a:r>
          </a:p>
          <a:p>
            <a:pPr lvl="0"/>
            <a:r>
              <a:rPr lang="en-US" sz="2800" b="1" dirty="0"/>
              <a:t>The </a:t>
            </a:r>
            <a:r>
              <a:rPr lang="en-US" sz="2800" b="1" i="1" dirty="0"/>
              <a:t>Community Crisis Assistance Team</a:t>
            </a:r>
            <a:r>
              <a:rPr lang="en-US" sz="2800" b="1" dirty="0"/>
              <a:t> is a coalition of members who meet to discuss ways we can improve the continuum of care for those with mental health and/or substance use disorders in the greater Grand Traverse area. The goal is to identify gaps in crisis care services, identify what is working and what could be working better. </a:t>
            </a:r>
            <a:endParaRPr lang="en-US" sz="2800" dirty="0">
              <a:solidFill>
                <a:schemeClr val="accent1">
                  <a:lumMod val="20000"/>
                  <a:lumOff val="80000"/>
                </a:schemeClr>
              </a:solidFill>
            </a:endParaRPr>
          </a:p>
          <a:p>
            <a:pPr lvl="0"/>
            <a:endParaRPr lang="en-US" sz="2400" dirty="0">
              <a:solidFill>
                <a:schemeClr val="accent1">
                  <a:lumMod val="20000"/>
                  <a:lumOff val="80000"/>
                </a:schemeClr>
              </a:solidFill>
            </a:endParaRPr>
          </a:p>
          <a:p>
            <a:pPr marL="571500" lvl="0" indent="-571500">
              <a:buFont typeface="Wingdings" pitchFamily="2" charset="2"/>
              <a:buChar char="v"/>
            </a:pPr>
            <a:endParaRPr lang="en-US" sz="2000" dirty="0">
              <a:solidFill>
                <a:schemeClr val="accent1">
                  <a:lumMod val="20000"/>
                  <a:lumOff val="80000"/>
                </a:schemeClr>
              </a:solidFill>
            </a:endParaRPr>
          </a:p>
        </p:txBody>
      </p:sp>
      <p:pic>
        <p:nvPicPr>
          <p:cNvPr id="6" name="Picture 5">
            <a:extLst>
              <a:ext uri="{FF2B5EF4-FFF2-40B4-BE49-F238E27FC236}">
                <a16:creationId xmlns:a16="http://schemas.microsoft.com/office/drawing/2014/main" id="{637D37EF-11AF-3749-B107-3831C5FE19E1}"/>
              </a:ext>
            </a:extLst>
          </p:cNvPr>
          <p:cNvPicPr>
            <a:picLocks noChangeAspect="1"/>
          </p:cNvPicPr>
          <p:nvPr/>
        </p:nvPicPr>
        <p:blipFill>
          <a:blip r:embed="rId2"/>
          <a:stretch>
            <a:fillRect/>
          </a:stretch>
        </p:blipFill>
        <p:spPr>
          <a:xfrm>
            <a:off x="8662545" y="322982"/>
            <a:ext cx="2346638" cy="1322937"/>
          </a:xfrm>
          <a:prstGeom prst="rect">
            <a:avLst/>
          </a:prstGeom>
        </p:spPr>
      </p:pic>
    </p:spTree>
    <p:extLst>
      <p:ext uri="{BB962C8B-B14F-4D97-AF65-F5344CB8AC3E}">
        <p14:creationId xmlns:p14="http://schemas.microsoft.com/office/powerpoint/2010/main" val="3650876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2312A6F-A572-9844-9E57-7988913EB0F2}"/>
              </a:ext>
            </a:extLst>
          </p:cNvPr>
          <p:cNvSpPr txBox="1"/>
          <p:nvPr/>
        </p:nvSpPr>
        <p:spPr>
          <a:xfrm>
            <a:off x="2367254" y="134912"/>
            <a:ext cx="7457491" cy="1015663"/>
          </a:xfrm>
          <a:prstGeom prst="rect">
            <a:avLst/>
          </a:prstGeom>
          <a:noFill/>
        </p:spPr>
        <p:txBody>
          <a:bodyPr wrap="none" rtlCol="0">
            <a:spAutoFit/>
          </a:bodyPr>
          <a:lstStyle/>
          <a:p>
            <a:r>
              <a:rPr lang="en-US" sz="6000" b="1" dirty="0"/>
              <a:t>For More Information </a:t>
            </a:r>
          </a:p>
        </p:txBody>
      </p:sp>
      <p:sp>
        <p:nvSpPr>
          <p:cNvPr id="3" name="TextBox 2">
            <a:extLst>
              <a:ext uri="{FF2B5EF4-FFF2-40B4-BE49-F238E27FC236}">
                <a16:creationId xmlns:a16="http://schemas.microsoft.com/office/drawing/2014/main" id="{E79627BA-5C81-3A48-9D2E-AA9DCC4784A4}"/>
              </a:ext>
            </a:extLst>
          </p:cNvPr>
          <p:cNvSpPr txBox="1"/>
          <p:nvPr/>
        </p:nvSpPr>
        <p:spPr>
          <a:xfrm>
            <a:off x="1946392" y="1289154"/>
            <a:ext cx="7878353" cy="2862322"/>
          </a:xfrm>
          <a:prstGeom prst="rect">
            <a:avLst/>
          </a:prstGeom>
          <a:noFill/>
        </p:spPr>
        <p:txBody>
          <a:bodyPr wrap="square" rtlCol="0">
            <a:spAutoFit/>
          </a:bodyPr>
          <a:lstStyle/>
          <a:p>
            <a:pPr algn="ctr"/>
            <a:r>
              <a:rPr lang="en-US" sz="3600" dirty="0"/>
              <a:t>Contact BDAI </a:t>
            </a:r>
          </a:p>
          <a:p>
            <a:pPr algn="ctr"/>
            <a:r>
              <a:rPr lang="en-US" sz="3600" dirty="0"/>
              <a:t>BDAI.org@gmail.com</a:t>
            </a:r>
          </a:p>
          <a:p>
            <a:pPr algn="ctr"/>
            <a:r>
              <a:rPr lang="en-US" sz="3600" dirty="0"/>
              <a:t>Tom Bousamra-President</a:t>
            </a:r>
          </a:p>
          <a:p>
            <a:pPr algn="ctr" fontAlgn="base"/>
            <a:r>
              <a:rPr lang="en-US" sz="3600" b="1" dirty="0"/>
              <a:t>231-590-6279</a:t>
            </a:r>
            <a:endParaRPr lang="en-US" sz="3600" dirty="0"/>
          </a:p>
          <a:p>
            <a:endParaRPr lang="en-US" sz="3600" dirty="0"/>
          </a:p>
        </p:txBody>
      </p:sp>
      <p:pic>
        <p:nvPicPr>
          <p:cNvPr id="5" name="Picture 4">
            <a:extLst>
              <a:ext uri="{FF2B5EF4-FFF2-40B4-BE49-F238E27FC236}">
                <a16:creationId xmlns:a16="http://schemas.microsoft.com/office/drawing/2014/main" id="{C943A9A5-7434-6145-A680-59ED2689E211}"/>
              </a:ext>
            </a:extLst>
          </p:cNvPr>
          <p:cNvPicPr>
            <a:picLocks noChangeAspect="1"/>
          </p:cNvPicPr>
          <p:nvPr/>
        </p:nvPicPr>
        <p:blipFill>
          <a:blip r:embed="rId2"/>
          <a:stretch>
            <a:fillRect/>
          </a:stretch>
        </p:blipFill>
        <p:spPr>
          <a:xfrm>
            <a:off x="4808303" y="3834748"/>
            <a:ext cx="2327015" cy="2008084"/>
          </a:xfrm>
          <a:prstGeom prst="rect">
            <a:avLst/>
          </a:prstGeom>
        </p:spPr>
      </p:pic>
    </p:spTree>
    <p:extLst>
      <p:ext uri="{BB962C8B-B14F-4D97-AF65-F5344CB8AC3E}">
        <p14:creationId xmlns:p14="http://schemas.microsoft.com/office/powerpoint/2010/main" val="1653071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BB15B-BA1A-5A41-B55C-60E6CF51A2D2}"/>
              </a:ext>
            </a:extLst>
          </p:cNvPr>
          <p:cNvSpPr>
            <a:spLocks noGrp="1"/>
          </p:cNvSpPr>
          <p:nvPr>
            <p:ph type="title"/>
          </p:nvPr>
        </p:nvSpPr>
        <p:spPr/>
        <p:txBody>
          <a:bodyPr/>
          <a:lstStyle/>
          <a:p>
            <a:pPr algn="ctr"/>
            <a:r>
              <a:rPr lang="en-US" sz="6000" dirty="0"/>
              <a:t>What </a:t>
            </a:r>
            <a:br>
              <a:rPr lang="en-US" sz="6000" dirty="0"/>
            </a:br>
            <a:r>
              <a:rPr lang="en-US" sz="6000" dirty="0"/>
              <a:t>is</a:t>
            </a:r>
            <a:br>
              <a:rPr lang="en-US" sz="6000" dirty="0"/>
            </a:br>
            <a:r>
              <a:rPr lang="en-US" sz="6000" dirty="0"/>
              <a:t> BDAI?</a:t>
            </a:r>
            <a:endParaRPr lang="en-US" dirty="0"/>
          </a:p>
        </p:txBody>
      </p:sp>
      <p:sp>
        <p:nvSpPr>
          <p:cNvPr id="3" name="Content Placeholder 2">
            <a:extLst>
              <a:ext uri="{FF2B5EF4-FFF2-40B4-BE49-F238E27FC236}">
                <a16:creationId xmlns:a16="http://schemas.microsoft.com/office/drawing/2014/main" id="{57332ED2-98E7-A14A-909E-361505E4F1DC}"/>
              </a:ext>
            </a:extLst>
          </p:cNvPr>
          <p:cNvSpPr>
            <a:spLocks noGrp="1"/>
          </p:cNvSpPr>
          <p:nvPr>
            <p:ph idx="1"/>
          </p:nvPr>
        </p:nvSpPr>
        <p:spPr/>
        <p:txBody>
          <a:bodyPr/>
          <a:lstStyle/>
          <a:p>
            <a:pPr fontAlgn="base"/>
            <a:r>
              <a:rPr lang="en-US" sz="4800" dirty="0"/>
              <a:t>Before, During and After Incarceration is an advocacy group for the incarcerated, previously incarcerated and their families.</a:t>
            </a:r>
          </a:p>
          <a:p>
            <a:pPr marL="0" indent="0" fontAlgn="base">
              <a:buNone/>
            </a:pPr>
            <a:endParaRPr lang="en-US" sz="4400" dirty="0"/>
          </a:p>
          <a:p>
            <a:endParaRPr lang="en-US" dirty="0"/>
          </a:p>
        </p:txBody>
      </p:sp>
    </p:spTree>
    <p:extLst>
      <p:ext uri="{BB962C8B-B14F-4D97-AF65-F5344CB8AC3E}">
        <p14:creationId xmlns:p14="http://schemas.microsoft.com/office/powerpoint/2010/main" val="2704759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A11068-BBD5-E044-81A3-21FD92101CAF}"/>
              </a:ext>
            </a:extLst>
          </p:cNvPr>
          <p:cNvSpPr txBox="1"/>
          <p:nvPr/>
        </p:nvSpPr>
        <p:spPr>
          <a:xfrm>
            <a:off x="0" y="579358"/>
            <a:ext cx="12122541" cy="5724644"/>
          </a:xfrm>
          <a:prstGeom prst="rect">
            <a:avLst/>
          </a:prstGeom>
          <a:noFill/>
        </p:spPr>
        <p:txBody>
          <a:bodyPr wrap="square" rtlCol="0">
            <a:spAutoFit/>
          </a:bodyPr>
          <a:lstStyle/>
          <a:p>
            <a:r>
              <a:rPr lang="en-US" sz="4000" b="1" dirty="0">
                <a:solidFill>
                  <a:schemeClr val="accent1">
                    <a:lumMod val="20000"/>
                    <a:lumOff val="80000"/>
                  </a:schemeClr>
                </a:solidFill>
              </a:rPr>
              <a:t>MISSION STATEMENT AND VISION STATEMENTS:</a:t>
            </a:r>
            <a:endParaRPr lang="en-US" sz="4000" dirty="0">
              <a:solidFill>
                <a:schemeClr val="accent1">
                  <a:lumMod val="20000"/>
                  <a:lumOff val="80000"/>
                </a:schemeClr>
              </a:solidFill>
            </a:endParaRPr>
          </a:p>
          <a:p>
            <a:endParaRPr lang="en-US" sz="3200" b="1" dirty="0">
              <a:solidFill>
                <a:srgbClr val="002060"/>
              </a:solidFill>
            </a:endParaRPr>
          </a:p>
          <a:p>
            <a:r>
              <a:rPr lang="en-US" sz="3600" b="1" dirty="0">
                <a:solidFill>
                  <a:srgbClr val="002060"/>
                </a:solidFill>
              </a:rPr>
              <a:t>Mission:</a:t>
            </a:r>
          </a:p>
          <a:p>
            <a:r>
              <a:rPr lang="en-US" sz="2800" dirty="0">
                <a:solidFill>
                  <a:schemeClr val="bg1"/>
                </a:solidFill>
              </a:rPr>
              <a:t>BDAI promotes alternatives to incarceration, restorative justice and support for those incarcerated and their families Before During and After Incarceration</a:t>
            </a:r>
            <a:r>
              <a:rPr lang="en-US" sz="3200" dirty="0">
                <a:solidFill>
                  <a:schemeClr val="bg1"/>
                </a:solidFill>
              </a:rPr>
              <a:t>.</a:t>
            </a:r>
          </a:p>
          <a:p>
            <a:r>
              <a:rPr lang="en-US" sz="3200" dirty="0">
                <a:solidFill>
                  <a:schemeClr val="bg1"/>
                </a:solidFill>
              </a:rPr>
              <a:t> </a:t>
            </a:r>
          </a:p>
          <a:p>
            <a:r>
              <a:rPr lang="en-US" sz="3600" b="1" dirty="0">
                <a:solidFill>
                  <a:srgbClr val="002060"/>
                </a:solidFill>
              </a:rPr>
              <a:t>Vision:</a:t>
            </a:r>
          </a:p>
          <a:p>
            <a:r>
              <a:rPr lang="en-US" sz="2800" dirty="0">
                <a:solidFill>
                  <a:schemeClr val="bg1"/>
                </a:solidFill>
              </a:rPr>
              <a:t>BDAI is a recognized as a dynamic force for humane criminal justice reform which includes strategies for diversion of the mentally ill and addicted, humanistic-based programming for the currently incarcerated and supportive programs for successful reentry of the previously incarcerated.</a:t>
            </a:r>
          </a:p>
          <a:p>
            <a:endParaRPr lang="en-US" dirty="0"/>
          </a:p>
        </p:txBody>
      </p:sp>
    </p:spTree>
    <p:extLst>
      <p:ext uri="{BB962C8B-B14F-4D97-AF65-F5344CB8AC3E}">
        <p14:creationId xmlns:p14="http://schemas.microsoft.com/office/powerpoint/2010/main" val="4255846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B3281-A016-A44B-9263-3528B78167BC}"/>
              </a:ext>
            </a:extLst>
          </p:cNvPr>
          <p:cNvSpPr>
            <a:spLocks noGrp="1"/>
          </p:cNvSpPr>
          <p:nvPr>
            <p:ph type="title"/>
          </p:nvPr>
        </p:nvSpPr>
        <p:spPr/>
        <p:txBody>
          <a:bodyPr>
            <a:normAutofit/>
          </a:bodyPr>
          <a:lstStyle/>
          <a:p>
            <a:r>
              <a:rPr lang="en-US" sz="5400" dirty="0"/>
              <a:t>Our Goals</a:t>
            </a:r>
          </a:p>
        </p:txBody>
      </p:sp>
      <p:sp>
        <p:nvSpPr>
          <p:cNvPr id="3" name="Content Placeholder 2">
            <a:extLst>
              <a:ext uri="{FF2B5EF4-FFF2-40B4-BE49-F238E27FC236}">
                <a16:creationId xmlns:a16="http://schemas.microsoft.com/office/drawing/2014/main" id="{9ACB0F08-17B5-A149-AF13-68E0D027BB1F}"/>
              </a:ext>
            </a:extLst>
          </p:cNvPr>
          <p:cNvSpPr>
            <a:spLocks noGrp="1"/>
          </p:cNvSpPr>
          <p:nvPr>
            <p:ph idx="1"/>
          </p:nvPr>
        </p:nvSpPr>
        <p:spPr>
          <a:xfrm>
            <a:off x="3844216" y="868680"/>
            <a:ext cx="7315200" cy="5120640"/>
          </a:xfrm>
        </p:spPr>
        <p:txBody>
          <a:bodyPr>
            <a:normAutofit/>
          </a:bodyPr>
          <a:lstStyle/>
          <a:p>
            <a:pPr fontAlgn="base">
              <a:buFont typeface="Courier New" panose="02070309020205020404" pitchFamily="49" charset="0"/>
              <a:buChar char="o"/>
            </a:pPr>
            <a:r>
              <a:rPr lang="en-US" sz="2800" dirty="0"/>
              <a:t>Humanize the faces of the incarcerated</a:t>
            </a:r>
          </a:p>
          <a:p>
            <a:pPr fontAlgn="base">
              <a:buFont typeface="Courier New" panose="02070309020205020404" pitchFamily="49" charset="0"/>
              <a:buChar char="o"/>
            </a:pPr>
            <a:r>
              <a:rPr lang="en-US" sz="2800" dirty="0"/>
              <a:t>Change the attitude of the community towards the incarcerated through education and advocacy</a:t>
            </a:r>
          </a:p>
          <a:p>
            <a:pPr fontAlgn="base">
              <a:buFont typeface="Courier New" panose="02070309020205020404" pitchFamily="49" charset="0"/>
              <a:buChar char="o"/>
            </a:pPr>
            <a:r>
              <a:rPr lang="en-US" sz="2800" dirty="0"/>
              <a:t>Change the culture in jail from a culture of punishment to one of recovery</a:t>
            </a:r>
          </a:p>
          <a:p>
            <a:pPr fontAlgn="base">
              <a:buFont typeface="Courier New" panose="02070309020205020404" pitchFamily="49" charset="0"/>
              <a:buChar char="o"/>
            </a:pPr>
            <a:r>
              <a:rPr lang="en-US" sz="2800" dirty="0"/>
              <a:t>Advocate for programs which will improve:</a:t>
            </a:r>
          </a:p>
          <a:p>
            <a:pPr lvl="1" fontAlgn="base">
              <a:buFont typeface="Wingdings" pitchFamily="2" charset="2"/>
              <a:buChar char="§"/>
            </a:pPr>
            <a:r>
              <a:rPr lang="en-US" sz="2600" dirty="0"/>
              <a:t>A.) diversion from jail </a:t>
            </a:r>
          </a:p>
          <a:p>
            <a:pPr lvl="1" fontAlgn="base">
              <a:buFont typeface="Wingdings" pitchFamily="2" charset="2"/>
              <a:buChar char="§"/>
            </a:pPr>
            <a:r>
              <a:rPr lang="en-US" sz="2600" dirty="0"/>
              <a:t>B.) rehabilitation services in jail</a:t>
            </a:r>
          </a:p>
          <a:p>
            <a:pPr lvl="1" fontAlgn="base">
              <a:buFont typeface="Wingdings" pitchFamily="2" charset="2"/>
              <a:buChar char="§"/>
            </a:pPr>
            <a:r>
              <a:rPr lang="en-US" sz="2600" dirty="0"/>
              <a:t>C.) success community re-entry 	</a:t>
            </a:r>
          </a:p>
          <a:p>
            <a:endParaRPr lang="en-US" dirty="0"/>
          </a:p>
        </p:txBody>
      </p:sp>
    </p:spTree>
    <p:extLst>
      <p:ext uri="{BB962C8B-B14F-4D97-AF65-F5344CB8AC3E}">
        <p14:creationId xmlns:p14="http://schemas.microsoft.com/office/powerpoint/2010/main" val="3858311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7AE1E-F5B2-C342-9D7A-69E1B19BBA24}"/>
              </a:ext>
            </a:extLst>
          </p:cNvPr>
          <p:cNvSpPr>
            <a:spLocks noGrp="1"/>
          </p:cNvSpPr>
          <p:nvPr>
            <p:ph type="title"/>
          </p:nvPr>
        </p:nvSpPr>
        <p:spPr/>
        <p:txBody>
          <a:bodyPr>
            <a:normAutofit/>
          </a:bodyPr>
          <a:lstStyle/>
          <a:p>
            <a:pPr algn="ctr"/>
            <a:r>
              <a:rPr lang="en-US" sz="6000" dirty="0"/>
              <a:t>What We</a:t>
            </a:r>
            <a:br>
              <a:rPr lang="en-US" sz="6000" dirty="0"/>
            </a:br>
            <a:r>
              <a:rPr lang="en-US" sz="6000" dirty="0"/>
              <a:t> Do</a:t>
            </a:r>
          </a:p>
        </p:txBody>
      </p:sp>
      <p:sp>
        <p:nvSpPr>
          <p:cNvPr id="3" name="Content Placeholder 2">
            <a:extLst>
              <a:ext uri="{FF2B5EF4-FFF2-40B4-BE49-F238E27FC236}">
                <a16:creationId xmlns:a16="http://schemas.microsoft.com/office/drawing/2014/main" id="{9F158B1D-24AF-4841-90DB-164D66D615C5}"/>
              </a:ext>
            </a:extLst>
          </p:cNvPr>
          <p:cNvSpPr>
            <a:spLocks noGrp="1"/>
          </p:cNvSpPr>
          <p:nvPr>
            <p:ph idx="1"/>
          </p:nvPr>
        </p:nvSpPr>
        <p:spPr/>
        <p:txBody>
          <a:bodyPr>
            <a:normAutofit fontScale="92500"/>
          </a:bodyPr>
          <a:lstStyle/>
          <a:p>
            <a:pPr fontAlgn="base"/>
            <a:r>
              <a:rPr lang="en-US" sz="4400" b="1" dirty="0"/>
              <a:t>Family Support</a:t>
            </a:r>
          </a:p>
          <a:p>
            <a:pPr fontAlgn="base"/>
            <a:r>
              <a:rPr lang="en-US" sz="4400" b="1" dirty="0"/>
              <a:t>Addiction and Mental Health Advocacy</a:t>
            </a:r>
          </a:p>
          <a:p>
            <a:pPr fontAlgn="base"/>
            <a:r>
              <a:rPr lang="en-US" sz="4400" b="1" dirty="0"/>
              <a:t>Supportive Release</a:t>
            </a:r>
          </a:p>
          <a:p>
            <a:pPr fontAlgn="base"/>
            <a:r>
              <a:rPr lang="en-US" sz="4400" b="1" dirty="0"/>
              <a:t>Restorative Justice Advocacy</a:t>
            </a:r>
          </a:p>
          <a:p>
            <a:pPr fontAlgn="base"/>
            <a:r>
              <a:rPr lang="en-US" sz="4400" b="1" dirty="0"/>
              <a:t>Communications</a:t>
            </a:r>
          </a:p>
          <a:p>
            <a:pPr fontAlgn="base"/>
            <a:r>
              <a:rPr lang="en-US" sz="4400" b="1" dirty="0"/>
              <a:t>Fund Development</a:t>
            </a:r>
          </a:p>
          <a:p>
            <a:endParaRPr lang="en-US" dirty="0"/>
          </a:p>
        </p:txBody>
      </p:sp>
    </p:spTree>
    <p:extLst>
      <p:ext uri="{BB962C8B-B14F-4D97-AF65-F5344CB8AC3E}">
        <p14:creationId xmlns:p14="http://schemas.microsoft.com/office/powerpoint/2010/main" val="226942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3973687" y="184274"/>
            <a:ext cx="5659820" cy="830997"/>
          </a:xfrm>
          <a:prstGeom prst="rect">
            <a:avLst/>
          </a:prstGeom>
          <a:noFill/>
        </p:spPr>
        <p:txBody>
          <a:bodyPr wrap="square" rtlCol="0">
            <a:spAutoFit/>
          </a:bodyPr>
          <a:lstStyle/>
          <a:p>
            <a:r>
              <a:rPr lang="en-US" sz="4800" b="1" dirty="0">
                <a:solidFill>
                  <a:schemeClr val="accent1">
                    <a:lumMod val="20000"/>
                    <a:lumOff val="80000"/>
                  </a:schemeClr>
                </a:solidFill>
              </a:rPr>
              <a:t>Family Support</a:t>
            </a:r>
          </a:p>
        </p:txBody>
      </p:sp>
      <p:sp>
        <p:nvSpPr>
          <p:cNvPr id="3" name="TextBox 2">
            <a:extLst>
              <a:ext uri="{FF2B5EF4-FFF2-40B4-BE49-F238E27FC236}">
                <a16:creationId xmlns:a16="http://schemas.microsoft.com/office/drawing/2014/main" id="{D516AF52-8C91-8E4E-8724-1FB73AE6E333}"/>
              </a:ext>
            </a:extLst>
          </p:cNvPr>
          <p:cNvSpPr txBox="1"/>
          <p:nvPr/>
        </p:nvSpPr>
        <p:spPr>
          <a:xfrm>
            <a:off x="365234" y="1212912"/>
            <a:ext cx="11461531" cy="2862322"/>
          </a:xfrm>
          <a:prstGeom prst="rect">
            <a:avLst/>
          </a:prstGeom>
          <a:noFill/>
        </p:spPr>
        <p:txBody>
          <a:bodyPr wrap="square" rtlCol="0">
            <a:spAutoFit/>
          </a:bodyPr>
          <a:lstStyle/>
          <a:p>
            <a:pPr marL="571500" indent="-571500">
              <a:buFont typeface="Wingdings" pitchFamily="2" charset="2"/>
              <a:buChar char="v"/>
            </a:pPr>
            <a:r>
              <a:rPr lang="en-US" sz="3600" dirty="0">
                <a:solidFill>
                  <a:schemeClr val="bg1"/>
                </a:solidFill>
              </a:rPr>
              <a:t>BDAI provides a monthly supper for families of the incarcerated and for BDAI volunteers </a:t>
            </a:r>
          </a:p>
          <a:p>
            <a:pPr marL="571500" indent="-571500">
              <a:buFont typeface="Wingdings" pitchFamily="2" charset="2"/>
              <a:buChar char="v"/>
            </a:pPr>
            <a:r>
              <a:rPr lang="en-US" sz="3600" dirty="0">
                <a:solidFill>
                  <a:schemeClr val="bg1"/>
                </a:solidFill>
              </a:rPr>
              <a:t>Provides emotional support</a:t>
            </a:r>
          </a:p>
          <a:p>
            <a:pPr marL="571500" indent="-571500">
              <a:buFont typeface="Wingdings" pitchFamily="2" charset="2"/>
              <a:buChar char="v"/>
            </a:pPr>
            <a:r>
              <a:rPr lang="en-US" sz="3600" dirty="0">
                <a:solidFill>
                  <a:schemeClr val="bg1"/>
                </a:solidFill>
              </a:rPr>
              <a:t>Helps with resource coordination for family members </a:t>
            </a:r>
          </a:p>
          <a:p>
            <a:pPr marL="571500" indent="-571500">
              <a:buFont typeface="Wingdings" pitchFamily="2" charset="2"/>
              <a:buChar char="v"/>
            </a:pPr>
            <a:r>
              <a:rPr lang="en-US" sz="3600" dirty="0">
                <a:solidFill>
                  <a:schemeClr val="bg1"/>
                </a:solidFill>
              </a:rPr>
              <a:t>Updates families on our organization</a:t>
            </a:r>
            <a:endParaRPr lang="en-US" sz="3600" dirty="0">
              <a:solidFill>
                <a:schemeClr val="accent1">
                  <a:lumMod val="20000"/>
                  <a:lumOff val="80000"/>
                </a:schemeClr>
              </a:solidFill>
            </a:endParaRPr>
          </a:p>
        </p:txBody>
      </p:sp>
      <p:pic>
        <p:nvPicPr>
          <p:cNvPr id="5" name="Picture 4">
            <a:extLst>
              <a:ext uri="{FF2B5EF4-FFF2-40B4-BE49-F238E27FC236}">
                <a16:creationId xmlns:a16="http://schemas.microsoft.com/office/drawing/2014/main" id="{0AE0581A-B13B-A441-8861-6D7778FB55FB}"/>
              </a:ext>
            </a:extLst>
          </p:cNvPr>
          <p:cNvPicPr>
            <a:picLocks noChangeAspect="1"/>
          </p:cNvPicPr>
          <p:nvPr/>
        </p:nvPicPr>
        <p:blipFill>
          <a:blip r:embed="rId2"/>
          <a:stretch>
            <a:fillRect/>
          </a:stretch>
        </p:blipFill>
        <p:spPr>
          <a:xfrm>
            <a:off x="8204617" y="3483820"/>
            <a:ext cx="3987383" cy="3189906"/>
          </a:xfrm>
          <a:prstGeom prst="rect">
            <a:avLst/>
          </a:prstGeom>
        </p:spPr>
      </p:pic>
    </p:spTree>
    <p:extLst>
      <p:ext uri="{BB962C8B-B14F-4D97-AF65-F5344CB8AC3E}">
        <p14:creationId xmlns:p14="http://schemas.microsoft.com/office/powerpoint/2010/main" val="985747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3434042" y="240966"/>
            <a:ext cx="5659820" cy="830997"/>
          </a:xfrm>
          <a:prstGeom prst="rect">
            <a:avLst/>
          </a:prstGeom>
          <a:noFill/>
        </p:spPr>
        <p:txBody>
          <a:bodyPr wrap="square" rtlCol="0">
            <a:spAutoFit/>
          </a:bodyPr>
          <a:lstStyle/>
          <a:p>
            <a:r>
              <a:rPr lang="en-US" sz="4800" b="1" dirty="0">
                <a:solidFill>
                  <a:schemeClr val="accent1">
                    <a:lumMod val="20000"/>
                    <a:lumOff val="80000"/>
                  </a:schemeClr>
                </a:solidFill>
              </a:rPr>
              <a:t>Supportive Release</a:t>
            </a:r>
          </a:p>
        </p:txBody>
      </p:sp>
      <p:sp>
        <p:nvSpPr>
          <p:cNvPr id="3" name="TextBox 2">
            <a:extLst>
              <a:ext uri="{FF2B5EF4-FFF2-40B4-BE49-F238E27FC236}">
                <a16:creationId xmlns:a16="http://schemas.microsoft.com/office/drawing/2014/main" id="{D516AF52-8C91-8E4E-8724-1FB73AE6E333}"/>
              </a:ext>
            </a:extLst>
          </p:cNvPr>
          <p:cNvSpPr txBox="1"/>
          <p:nvPr/>
        </p:nvSpPr>
        <p:spPr>
          <a:xfrm>
            <a:off x="365234" y="1212912"/>
            <a:ext cx="11461531" cy="2308324"/>
          </a:xfrm>
          <a:prstGeom prst="rect">
            <a:avLst/>
          </a:prstGeom>
          <a:noFill/>
        </p:spPr>
        <p:txBody>
          <a:bodyPr wrap="square" rtlCol="0">
            <a:spAutoFit/>
          </a:bodyPr>
          <a:lstStyle/>
          <a:p>
            <a:pPr marL="571500" lvl="0" indent="-571500">
              <a:buFont typeface="Wingdings" pitchFamily="2" charset="2"/>
              <a:buChar char="v"/>
            </a:pPr>
            <a:r>
              <a:rPr lang="en-US" sz="3600" dirty="0">
                <a:solidFill>
                  <a:schemeClr val="bg1"/>
                </a:solidFill>
              </a:rPr>
              <a:t>BDAI provides BATA vouchers, clothing vouchers and food gift cards to those in need at their release</a:t>
            </a:r>
          </a:p>
          <a:p>
            <a:pPr marL="571500" lvl="0" indent="-571500">
              <a:buFont typeface="Wingdings" pitchFamily="2" charset="2"/>
              <a:buChar char="v"/>
            </a:pPr>
            <a:r>
              <a:rPr lang="en-US" sz="3600" dirty="0">
                <a:solidFill>
                  <a:schemeClr val="bg1"/>
                </a:solidFill>
              </a:rPr>
              <a:t>BDAI Coaching Program- Matches made pre-release and then coach and mentee meet weekly once released</a:t>
            </a:r>
          </a:p>
        </p:txBody>
      </p:sp>
      <p:pic>
        <p:nvPicPr>
          <p:cNvPr id="6" name="Picture 5">
            <a:extLst>
              <a:ext uri="{FF2B5EF4-FFF2-40B4-BE49-F238E27FC236}">
                <a16:creationId xmlns:a16="http://schemas.microsoft.com/office/drawing/2014/main" id="{DCD1A319-1E25-8C41-A5E3-0460AB20B096}"/>
              </a:ext>
            </a:extLst>
          </p:cNvPr>
          <p:cNvPicPr>
            <a:picLocks noChangeAspect="1"/>
          </p:cNvPicPr>
          <p:nvPr/>
        </p:nvPicPr>
        <p:blipFill>
          <a:blip r:embed="rId2"/>
          <a:stretch>
            <a:fillRect/>
          </a:stretch>
        </p:blipFill>
        <p:spPr>
          <a:xfrm>
            <a:off x="2028761" y="3803134"/>
            <a:ext cx="8134477" cy="2840611"/>
          </a:xfrm>
          <a:prstGeom prst="rect">
            <a:avLst/>
          </a:prstGeom>
        </p:spPr>
      </p:pic>
    </p:spTree>
    <p:extLst>
      <p:ext uri="{BB962C8B-B14F-4D97-AF65-F5344CB8AC3E}">
        <p14:creationId xmlns:p14="http://schemas.microsoft.com/office/powerpoint/2010/main" val="3461656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3434042" y="240966"/>
            <a:ext cx="5659820" cy="830997"/>
          </a:xfrm>
          <a:prstGeom prst="rect">
            <a:avLst/>
          </a:prstGeom>
          <a:noFill/>
        </p:spPr>
        <p:txBody>
          <a:bodyPr wrap="square" rtlCol="0">
            <a:spAutoFit/>
          </a:bodyPr>
          <a:lstStyle/>
          <a:p>
            <a:r>
              <a:rPr lang="en-US" sz="4800" b="1" dirty="0">
                <a:solidFill>
                  <a:schemeClr val="bg1"/>
                </a:solidFill>
              </a:rPr>
              <a:t>Supportive Release</a:t>
            </a:r>
          </a:p>
        </p:txBody>
      </p:sp>
      <p:sp>
        <p:nvSpPr>
          <p:cNvPr id="3" name="TextBox 2">
            <a:extLst>
              <a:ext uri="{FF2B5EF4-FFF2-40B4-BE49-F238E27FC236}">
                <a16:creationId xmlns:a16="http://schemas.microsoft.com/office/drawing/2014/main" id="{D516AF52-8C91-8E4E-8724-1FB73AE6E333}"/>
              </a:ext>
            </a:extLst>
          </p:cNvPr>
          <p:cNvSpPr txBox="1"/>
          <p:nvPr/>
        </p:nvSpPr>
        <p:spPr>
          <a:xfrm>
            <a:off x="365234" y="1212912"/>
            <a:ext cx="11461531" cy="2308324"/>
          </a:xfrm>
          <a:prstGeom prst="rect">
            <a:avLst/>
          </a:prstGeom>
          <a:noFill/>
        </p:spPr>
        <p:txBody>
          <a:bodyPr wrap="square" rtlCol="0">
            <a:spAutoFit/>
          </a:bodyPr>
          <a:lstStyle/>
          <a:p>
            <a:pPr marL="571500" lvl="0" indent="-571500">
              <a:buFont typeface="Wingdings" pitchFamily="2" charset="2"/>
              <a:buChar char="v"/>
            </a:pPr>
            <a:r>
              <a:rPr lang="en-US" sz="3600" dirty="0">
                <a:solidFill>
                  <a:schemeClr val="bg1"/>
                </a:solidFill>
              </a:rPr>
              <a:t>BDAI provides BATA vouchers, clothing vouchers and food gift cards to those in need at their release</a:t>
            </a:r>
          </a:p>
          <a:p>
            <a:pPr marL="571500" lvl="0" indent="-571500">
              <a:buFont typeface="Wingdings" pitchFamily="2" charset="2"/>
              <a:buChar char="v"/>
            </a:pPr>
            <a:r>
              <a:rPr lang="en-US" sz="3600" dirty="0">
                <a:solidFill>
                  <a:schemeClr val="bg1"/>
                </a:solidFill>
              </a:rPr>
              <a:t>BDAI Coaching Program- Matches made pre-release and then coach and mentee meet weekly once released</a:t>
            </a:r>
          </a:p>
        </p:txBody>
      </p:sp>
      <p:pic>
        <p:nvPicPr>
          <p:cNvPr id="6" name="Picture 5">
            <a:extLst>
              <a:ext uri="{FF2B5EF4-FFF2-40B4-BE49-F238E27FC236}">
                <a16:creationId xmlns:a16="http://schemas.microsoft.com/office/drawing/2014/main" id="{DCD1A319-1E25-8C41-A5E3-0460AB20B096}"/>
              </a:ext>
            </a:extLst>
          </p:cNvPr>
          <p:cNvPicPr>
            <a:picLocks noChangeAspect="1"/>
          </p:cNvPicPr>
          <p:nvPr/>
        </p:nvPicPr>
        <p:blipFill>
          <a:blip r:embed="rId2"/>
          <a:stretch>
            <a:fillRect/>
          </a:stretch>
        </p:blipFill>
        <p:spPr>
          <a:xfrm>
            <a:off x="2028761" y="3803134"/>
            <a:ext cx="8134477" cy="2840611"/>
          </a:xfrm>
          <a:prstGeom prst="rect">
            <a:avLst/>
          </a:prstGeom>
        </p:spPr>
      </p:pic>
    </p:spTree>
    <p:extLst>
      <p:ext uri="{BB962C8B-B14F-4D97-AF65-F5344CB8AC3E}">
        <p14:creationId xmlns:p14="http://schemas.microsoft.com/office/powerpoint/2010/main" val="3842225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BAE681-CAF3-6F41-A8B1-E15225131B9A}"/>
              </a:ext>
            </a:extLst>
          </p:cNvPr>
          <p:cNvSpPr txBox="1"/>
          <p:nvPr/>
        </p:nvSpPr>
        <p:spPr>
          <a:xfrm>
            <a:off x="730470" y="240966"/>
            <a:ext cx="11261662" cy="830997"/>
          </a:xfrm>
          <a:prstGeom prst="rect">
            <a:avLst/>
          </a:prstGeom>
          <a:noFill/>
        </p:spPr>
        <p:txBody>
          <a:bodyPr wrap="square" rtlCol="0">
            <a:spAutoFit/>
          </a:bodyPr>
          <a:lstStyle/>
          <a:p>
            <a:r>
              <a:rPr lang="en-US" sz="4800" b="1" dirty="0">
                <a:solidFill>
                  <a:schemeClr val="accent1">
                    <a:lumMod val="20000"/>
                    <a:lumOff val="80000"/>
                  </a:schemeClr>
                </a:solidFill>
              </a:rPr>
              <a:t>Addiction and Mental Health Advocacy</a:t>
            </a:r>
          </a:p>
        </p:txBody>
      </p:sp>
      <p:sp>
        <p:nvSpPr>
          <p:cNvPr id="3" name="TextBox 2">
            <a:extLst>
              <a:ext uri="{FF2B5EF4-FFF2-40B4-BE49-F238E27FC236}">
                <a16:creationId xmlns:a16="http://schemas.microsoft.com/office/drawing/2014/main" id="{D516AF52-8C91-8E4E-8724-1FB73AE6E333}"/>
              </a:ext>
            </a:extLst>
          </p:cNvPr>
          <p:cNvSpPr txBox="1"/>
          <p:nvPr/>
        </p:nvSpPr>
        <p:spPr>
          <a:xfrm>
            <a:off x="165366" y="1120676"/>
            <a:ext cx="11706844" cy="4893647"/>
          </a:xfrm>
          <a:prstGeom prst="rect">
            <a:avLst/>
          </a:prstGeom>
          <a:noFill/>
        </p:spPr>
        <p:txBody>
          <a:bodyPr wrap="square" rtlCol="0">
            <a:spAutoFit/>
          </a:bodyPr>
          <a:lstStyle/>
          <a:p>
            <a:pPr marL="571500" lvl="0" indent="-571500">
              <a:buFont typeface="Wingdings" pitchFamily="2" charset="2"/>
              <a:buChar char="v"/>
            </a:pPr>
            <a:r>
              <a:rPr lang="en-US" sz="3600" dirty="0">
                <a:solidFill>
                  <a:schemeClr val="bg1"/>
                </a:solidFill>
              </a:rPr>
              <a:t>BDAI advocates for better mental health services in jail</a:t>
            </a:r>
          </a:p>
          <a:p>
            <a:pPr marL="571500" lvl="0" indent="-571500">
              <a:buFont typeface="Wingdings" pitchFamily="2" charset="2"/>
              <a:buChar char="v"/>
            </a:pPr>
            <a:r>
              <a:rPr lang="en-US" sz="3600" dirty="0">
                <a:solidFill>
                  <a:schemeClr val="bg1"/>
                </a:solidFill>
              </a:rPr>
              <a:t>Crisis Training for volunteers to assist law enforcement in mental health/ substance abuse crisis situations</a:t>
            </a:r>
          </a:p>
          <a:p>
            <a:pPr marL="571500" lvl="0" indent="-571500">
              <a:buFont typeface="Wingdings" pitchFamily="2" charset="2"/>
              <a:buChar char="v"/>
            </a:pPr>
            <a:r>
              <a:rPr lang="en-US" sz="3600" dirty="0">
                <a:solidFill>
                  <a:schemeClr val="bg1"/>
                </a:solidFill>
              </a:rPr>
              <a:t>Grant writing to fund safe home detention </a:t>
            </a:r>
            <a:r>
              <a:rPr lang="en-US" sz="2000" dirty="0">
                <a:solidFill>
                  <a:schemeClr val="bg1"/>
                </a:solidFill>
              </a:rPr>
              <a:t>(tethers and drug testing)</a:t>
            </a:r>
          </a:p>
          <a:p>
            <a:pPr marL="571500" lvl="0" indent="-571500">
              <a:buFont typeface="Wingdings" pitchFamily="2" charset="2"/>
              <a:buChar char="v"/>
            </a:pPr>
            <a:r>
              <a:rPr lang="en-US" sz="3600" dirty="0">
                <a:solidFill>
                  <a:schemeClr val="bg1"/>
                </a:solidFill>
              </a:rPr>
              <a:t>Planning for a Community Crisis Support Center as an alternative to jail</a:t>
            </a:r>
          </a:p>
          <a:p>
            <a:pPr marL="571500" lvl="0" indent="-571500">
              <a:buFont typeface="Wingdings" pitchFamily="2" charset="2"/>
              <a:buChar char="v"/>
            </a:pPr>
            <a:r>
              <a:rPr lang="en-US" sz="3600" dirty="0">
                <a:solidFill>
                  <a:schemeClr val="bg1"/>
                </a:solidFill>
              </a:rPr>
              <a:t>Life Skills Classes for the incarcerated </a:t>
            </a:r>
            <a:r>
              <a:rPr lang="en-US" sz="2000" dirty="0">
                <a:solidFill>
                  <a:schemeClr val="bg1"/>
                </a:solidFill>
              </a:rPr>
              <a:t>(topics: self esteem, grieving and loss, successful communication, anger management etc.)</a:t>
            </a:r>
          </a:p>
          <a:p>
            <a:pPr lvl="0"/>
            <a:endParaRPr lang="en-US" sz="2000" dirty="0">
              <a:solidFill>
                <a:schemeClr val="bg1"/>
              </a:solidFill>
            </a:endParaRPr>
          </a:p>
          <a:p>
            <a:pPr marL="571500" lvl="0" indent="-571500">
              <a:buFont typeface="Wingdings" pitchFamily="2" charset="2"/>
              <a:buChar char="v"/>
            </a:pPr>
            <a:endParaRPr lang="en-US" sz="2000" dirty="0">
              <a:solidFill>
                <a:schemeClr val="accent1">
                  <a:lumMod val="20000"/>
                  <a:lumOff val="80000"/>
                </a:schemeClr>
              </a:solidFill>
            </a:endParaRPr>
          </a:p>
        </p:txBody>
      </p:sp>
    </p:spTree>
    <p:extLst>
      <p:ext uri="{BB962C8B-B14F-4D97-AF65-F5344CB8AC3E}">
        <p14:creationId xmlns:p14="http://schemas.microsoft.com/office/powerpoint/2010/main" val="98848800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{3DC3CB97-6E8A-2546-8932-D5C3B14E141E}tf10001124</Template>
  <TotalTime>428</TotalTime>
  <Words>696</Words>
  <Application>Microsoft Macintosh PowerPoint</Application>
  <PresentationFormat>Widescreen</PresentationFormat>
  <Paragraphs>75</Paragraphs>
  <Slides>15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Corbel</vt:lpstr>
      <vt:lpstr>Courier New</vt:lpstr>
      <vt:lpstr>Wingdings</vt:lpstr>
      <vt:lpstr>Wingdings 2</vt:lpstr>
      <vt:lpstr>Frame</vt:lpstr>
      <vt:lpstr>Before During and After Incarceration (BDAI)</vt:lpstr>
      <vt:lpstr>What  is  BDAI?</vt:lpstr>
      <vt:lpstr>PowerPoint Presentation</vt:lpstr>
      <vt:lpstr>Our Goals</vt:lpstr>
      <vt:lpstr>What We  Do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Before During and After Incarceration (BDAI)</dc:title>
  <dc:creator>Microsoft Office User</dc:creator>
  <cp:lastModifiedBy>Microsoft Office User</cp:lastModifiedBy>
  <cp:revision>45</cp:revision>
  <dcterms:created xsi:type="dcterms:W3CDTF">2020-06-23T13:33:20Z</dcterms:created>
  <dcterms:modified xsi:type="dcterms:W3CDTF">2021-04-09T13:02:52Z</dcterms:modified>
</cp:coreProperties>
</file>