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9" r:id="rId2"/>
    <p:sldId id="292" r:id="rId3"/>
    <p:sldId id="295" r:id="rId4"/>
    <p:sldId id="297" r:id="rId5"/>
    <p:sldId id="289" r:id="rId6"/>
    <p:sldId id="282" r:id="rId7"/>
    <p:sldId id="288" r:id="rId8"/>
    <p:sldId id="296" r:id="rId9"/>
    <p:sldId id="291" r:id="rId10"/>
    <p:sldId id="284" r:id="rId11"/>
    <p:sldId id="261" r:id="rId12"/>
    <p:sldId id="268" r:id="rId13"/>
    <p:sldId id="283" r:id="rId14"/>
    <p:sldId id="281" r:id="rId15"/>
    <p:sldId id="290" r:id="rId16"/>
    <p:sldId id="287" r:id="rId17"/>
    <p:sldId id="300" r:id="rId18"/>
    <p:sldId id="286" r:id="rId19"/>
    <p:sldId id="269" r:id="rId20"/>
    <p:sldId id="270" r:id="rId21"/>
    <p:sldId id="272" r:id="rId22"/>
    <p:sldId id="275" r:id="rId23"/>
    <p:sldId id="298" r:id="rId24"/>
    <p:sldId id="299" r:id="rId25"/>
    <p:sldId id="277" r:id="rId26"/>
    <p:sldId id="274" r:id="rId27"/>
    <p:sldId id="267" r:id="rId28"/>
    <p:sldId id="276" r:id="rId29"/>
    <p:sldId id="303" r:id="rId30"/>
    <p:sldId id="304" r:id="rId31"/>
    <p:sldId id="305" r:id="rId32"/>
    <p:sldId id="306" r:id="rId33"/>
    <p:sldId id="307" r:id="rId34"/>
    <p:sldId id="302" r:id="rId35"/>
    <p:sldId id="308" r:id="rId36"/>
    <p:sldId id="309" r:id="rId37"/>
    <p:sldId id="30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9CC93D-E52E-4D84-901B-11D7331DD495}">
          <p14:sldIdLst>
            <p14:sldId id="259"/>
          </p14:sldIdLst>
        </p14:section>
        <p14:section name="Overview and Objectives" id="{ABA716BF-3A5C-4ADB-94C9-CFEF84EBA240}">
          <p14:sldIdLst>
            <p14:sldId id="292"/>
            <p14:sldId id="295"/>
            <p14:sldId id="297"/>
            <p14:sldId id="289"/>
            <p14:sldId id="282"/>
            <p14:sldId id="288"/>
            <p14:sldId id="296"/>
            <p14:sldId id="291"/>
            <p14:sldId id="284"/>
            <p14:sldId id="261"/>
            <p14:sldId id="268"/>
            <p14:sldId id="283"/>
            <p14:sldId id="281"/>
            <p14:sldId id="290"/>
            <p14:sldId id="287"/>
          </p14:sldIdLst>
        </p14:section>
        <p14:section name="Topic 1" id="{6D9936A3-3945-4757-BC8B-B5C252D8E036}">
          <p14:sldIdLst/>
        </p14:section>
        <p14:section name="Sample Slides for Visuals" id="{BAB3A466-96C9-4230-9978-795378D75699}">
          <p14:sldIdLst>
            <p14:sldId id="300"/>
            <p14:sldId id="286"/>
            <p14:sldId id="269"/>
            <p14:sldId id="270"/>
          </p14:sldIdLst>
        </p14:section>
        <p14:section name="Case Study" id="{8C0305C9-B152-4FBA-A789-FE1976D53990}">
          <p14:sldIdLst>
            <p14:sldId id="272"/>
            <p14:sldId id="275"/>
            <p14:sldId id="298"/>
            <p14:sldId id="299"/>
            <p14:sldId id="277"/>
            <p14:sldId id="274"/>
          </p14:sldIdLst>
        </p14:section>
        <p14:section name="Conclusion and Summary" id="{790CEF5B-569A-4C2F-BED5-750B08C0E5AD}">
          <p14:sldIdLst/>
        </p14:section>
        <p14:section name="Appendix" id="{3F78B471-41DA-46F2-A8E4-97E471896AB3}">
          <p14:sldIdLst>
            <p14:sldId id="267"/>
            <p14:sldId id="276"/>
            <p14:sldId id="303"/>
            <p14:sldId id="304"/>
            <p14:sldId id="305"/>
            <p14:sldId id="306"/>
            <p14:sldId id="307"/>
            <p14:sldId id="302"/>
            <p14:sldId id="308"/>
            <p14:sldId id="309"/>
            <p14:sldId id="3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4" autoAdjust="0"/>
    <p:restoredTop sz="83977" autoAdjust="0"/>
  </p:normalViewPr>
  <p:slideViewPr>
    <p:cSldViewPr>
      <p:cViewPr>
        <p:scale>
          <a:sx n="75" d="100"/>
          <a:sy n="75" d="100"/>
        </p:scale>
        <p:origin x="-59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38096"/>
    </p:cViewPr>
  </p:sorterViewPr>
  <p:notesViewPr>
    <p:cSldViewPr>
      <p:cViewPr varScale="1">
        <p:scale>
          <a:sx n="68" d="100"/>
          <a:sy n="68" d="100"/>
        </p:scale>
        <p:origin x="-176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DC75-7F73-4A4A-A77C-09AADF00E0EA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226BF-1F13-42D3-80DC-373E7ADD1E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11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EF76B-3757-4A0B-AF93-28494465C1DD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93FD4-8F83-4EF7-AC3F-0DC0388986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Keep it brief. Make your text as brief as possible to maintain a larger font size.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</a:t>
            </a:r>
            <a:r>
              <a:rPr lang="en-US" b="1" dirty="0" smtClean="0"/>
              <a:t>Engineering Excellence</a:t>
            </a:r>
            <a:endParaRPr lang="en-US" dirty="0" smtClean="0"/>
          </a:p>
        </p:txBody>
      </p:sp>
      <p:sp>
        <p:nvSpPr>
          <p:cNvPr id="40963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Confidential</a:t>
            </a:r>
          </a:p>
        </p:txBody>
      </p:sp>
      <p:sp>
        <p:nvSpPr>
          <p:cNvPr id="40964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EDE57-F8FE-4B43-B511-2E9F76624F74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449263"/>
            <a:ext cx="4541837" cy="3408362"/>
          </a:xfrm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9472"/>
            <a:ext cx="6261652" cy="4593861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Microsoft </a:t>
            </a:r>
            <a:r>
              <a:rPr lang="en-US" b="1" smtClean="0"/>
              <a:t>Engineering Excellence</a:t>
            </a:r>
            <a:endParaRPr lang="en-US" smtClean="0"/>
          </a:p>
        </p:txBody>
      </p:sp>
      <p:sp>
        <p:nvSpPr>
          <p:cNvPr id="46083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Microsoft Confidential</a:t>
            </a:r>
          </a:p>
        </p:txBody>
      </p:sp>
      <p:sp>
        <p:nvSpPr>
          <p:cNvPr id="46084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C51ECC-86A3-4073-ADEB-F5E3C216F85C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60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60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3"/>
            <a:ext cx="6261652" cy="459386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Microsoft </a:t>
            </a:r>
            <a:r>
              <a:rPr lang="en-US" b="1" smtClean="0"/>
              <a:t>Engineering Excellence</a:t>
            </a:r>
            <a:endParaRPr lang="en-US" smtClean="0"/>
          </a:p>
        </p:txBody>
      </p:sp>
      <p:sp>
        <p:nvSpPr>
          <p:cNvPr id="4710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Microsoft Confidential</a:t>
            </a:r>
          </a:p>
        </p:txBody>
      </p:sp>
      <p:sp>
        <p:nvSpPr>
          <p:cNvPr id="4710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19570C-A909-40C0-B9F8-7AD3BA2C3C56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3"/>
            <a:ext cx="6261652" cy="4593861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 case study or</a:t>
            </a:r>
            <a:r>
              <a:rPr lang="en-US" baseline="0" dirty="0" smtClean="0"/>
              <a:t> class simulation to encourage discussion and apply lessons.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Summarize presentation content by restating the important points from the lessons.</a:t>
            </a:r>
          </a:p>
          <a:p>
            <a:r>
              <a:rPr lang="en-US" dirty="0" smtClean="0"/>
              <a:t>What do you want the audience to remember when they leave your </a:t>
            </a:r>
            <a:r>
              <a:rPr lang="en-US" smtClean="0"/>
              <a:t>presentation?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Summarize presentation content by restating the important points from the lessons.</a:t>
            </a:r>
          </a:p>
          <a:p>
            <a:r>
              <a:rPr lang="en-US" dirty="0" smtClean="0"/>
              <a:t>What do you want the audience to remember when they leave your </a:t>
            </a:r>
            <a:r>
              <a:rPr lang="en-US" smtClean="0"/>
              <a:t>presentation?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</a:t>
            </a:r>
            <a:r>
              <a:rPr lang="en-US" b="1" dirty="0" smtClean="0"/>
              <a:t>Engineering Excellence</a:t>
            </a:r>
            <a:endParaRPr lang="en-US" dirty="0" smtClean="0"/>
          </a:p>
        </p:txBody>
      </p:sp>
      <p:sp>
        <p:nvSpPr>
          <p:cNvPr id="40963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Confidential</a:t>
            </a:r>
          </a:p>
        </p:txBody>
      </p:sp>
      <p:sp>
        <p:nvSpPr>
          <p:cNvPr id="40964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EDE57-F8FE-4B43-B511-2E9F76624F74}" type="slidenum">
              <a:rPr lang="en-US" smtClean="0"/>
              <a:pPr/>
              <a:t>24</a:t>
            </a:fld>
            <a:endParaRPr lang="en-US" dirty="0" smtClean="0"/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449263"/>
            <a:ext cx="4541837" cy="3408362"/>
          </a:xfrm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9472"/>
            <a:ext cx="6261652" cy="4593861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</a:t>
            </a:r>
            <a:r>
              <a:rPr lang="en-US" b="1" dirty="0" smtClean="0"/>
              <a:t>Engineering Excellence</a:t>
            </a:r>
            <a:endParaRPr lang="en-US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Confidential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en-US" smtClean="0"/>
              <a:pPr/>
              <a:t>25</a:t>
            </a:fld>
            <a:endParaRPr lang="en-US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r>
              <a:rPr lang="en-US" baseline="0" dirty="0" smtClean="0"/>
              <a:t> outcomes of the case study or class simulation.</a:t>
            </a:r>
          </a:p>
          <a:p>
            <a:r>
              <a:rPr lang="en-US" baseline="0" dirty="0" smtClean="0"/>
              <a:t>Cover best practices.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</a:t>
            </a:r>
            <a:r>
              <a:rPr lang="en-US" b="1" dirty="0" smtClean="0"/>
              <a:t>Engineering Excellence</a:t>
            </a:r>
            <a:endParaRPr lang="en-US" dirty="0" smtClean="0"/>
          </a:p>
        </p:txBody>
      </p:sp>
      <p:sp>
        <p:nvSpPr>
          <p:cNvPr id="40963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Confidential</a:t>
            </a:r>
          </a:p>
        </p:txBody>
      </p:sp>
      <p:sp>
        <p:nvSpPr>
          <p:cNvPr id="40964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CEDE57-F8FE-4B43-B511-2E9F76624F74}" type="slidenum">
              <a:rPr lang="en-US" smtClean="0"/>
              <a:pPr/>
              <a:t>28</a:t>
            </a:fld>
            <a:endParaRPr lang="en-US" dirty="0" smtClean="0"/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449263"/>
            <a:ext cx="4541837" cy="3408362"/>
          </a:xfrm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9472"/>
            <a:ext cx="6261652" cy="4593861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</a:t>
            </a:r>
            <a:r>
              <a:rPr lang="en-US" b="1" dirty="0" smtClean="0"/>
              <a:t>Engineering Excellence</a:t>
            </a:r>
            <a:endParaRPr lang="en-US" dirty="0" smtClean="0"/>
          </a:p>
        </p:txBody>
      </p:sp>
      <p:sp>
        <p:nvSpPr>
          <p:cNvPr id="41987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Confidential</a:t>
            </a:r>
          </a:p>
        </p:txBody>
      </p:sp>
      <p:sp>
        <p:nvSpPr>
          <p:cNvPr id="41988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44A5F-6CE4-493C-A0D7-6834FF76660C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4"/>
            <a:ext cx="6261652" cy="4554823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5600"/>
            <a:ext cx="81946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3100" y="1497013"/>
            <a:ext cx="397510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7760" y="1497013"/>
            <a:ext cx="397764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281C-5159-4971-8228-52B9A72E9ED2}" type="datetimeFigureOut">
              <a:rPr lang="en-US" smtClean="0"/>
              <a:pPr/>
              <a:t>9/25/19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2" r:id="rId10"/>
    <p:sldLayoutId id="2147483654" r:id="rId11"/>
    <p:sldLayoutId id="2147483655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microsoft.com/office/2007/relationships/media" Target="../media/media1.mp3"/><Relationship Id="rId5" Type="http://schemas.openxmlformats.org/officeDocument/2006/relationships/audio" Target="../media/media1.mp3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0.xml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8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hyperlink" Target="http://www.safetyandjusticechallenge.org/about-jails/" TargetMode="External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9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0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1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2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3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24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5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6.JPG"/><Relationship Id="rId5" Type="http://schemas.openxmlformats.org/officeDocument/2006/relationships/image" Target="../media/image7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7.JPG"/><Relationship Id="rId5" Type="http://schemas.openxmlformats.org/officeDocument/2006/relationships/image" Target="../media/image7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8.JPG"/><Relationship Id="rId5" Type="http://schemas.openxmlformats.org/officeDocument/2006/relationships/image" Target="../media/image7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9.JPG"/><Relationship Id="rId5" Type="http://schemas.openxmlformats.org/officeDocument/2006/relationships/image" Target="../media/image7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0.JPG"/><Relationship Id="rId5" Type="http://schemas.openxmlformats.org/officeDocument/2006/relationships/image" Target="../media/image7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1.JPG"/><Relationship Id="rId5" Type="http://schemas.openxmlformats.org/officeDocument/2006/relationships/image" Target="../media/image7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2.JPG"/><Relationship Id="rId5" Type="http://schemas.openxmlformats.org/officeDocument/2006/relationships/image" Target="../media/image7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3.JPG"/><Relationship Id="rId5" Type="http://schemas.openxmlformats.org/officeDocument/2006/relationships/image" Target="../media/image7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s://www.bridgemi.com/public-sector/michigan-jails-fill-crime-sinks-and-nobody-seems-know-why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3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772968" y="2590800"/>
            <a:ext cx="6351187" cy="1470025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INCARCERATION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“Injustice v Justice</a:t>
            </a:r>
            <a:r>
              <a:rPr lang="en-US" sz="4000" dirty="0" smtClean="0"/>
              <a:t>,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/>
              <a:t>Punishment or Restoration” </a:t>
            </a:r>
            <a:endParaRPr lang="en-US" sz="4000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914400" y="7162800"/>
            <a:ext cx="2791328" cy="99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+mn-lt"/>
              </a:rPr>
              <a:t>October 2019</a:t>
            </a:r>
            <a:endParaRPr lang="en-US" sz="2400" dirty="0">
              <a:latin typeface="+mn-lt"/>
            </a:endParaRPr>
          </a:p>
        </p:txBody>
      </p:sp>
      <p:pic>
        <p:nvPicPr>
          <p:cNvPr id="5" name="Picture 4" descr="BDAI 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174"/>
            <a:ext cx="2590800" cy="2242661"/>
          </a:xfrm>
          <a:prstGeom prst="rect">
            <a:avLst/>
          </a:prstGeom>
        </p:spPr>
      </p:pic>
      <p:pic>
        <p:nvPicPr>
          <p:cNvPr id="7" name="***Epic Cinematic - AShamaluevMusic(1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3400" y="5943600"/>
            <a:ext cx="508000" cy="508000"/>
          </a:xfrm>
          <a:prstGeom prst="rect">
            <a:avLst/>
          </a:prstGeom>
        </p:spPr>
      </p:pic>
      <p:pic>
        <p:nvPicPr>
          <p:cNvPr id="4" name="Picture 3" descr="logo_web_michigan_0-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257800"/>
            <a:ext cx="2147455" cy="11811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1887">
        <p:fade/>
      </p:transition>
    </mc:Choice>
    <mc:Fallback xmlns="">
      <p:transition xmlns:p14="http://schemas.microsoft.com/office/powerpoint/2010/main" spd="med" advClick="0" advTm="2188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11 at 7.39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79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762000"/>
            <a:ext cx="84582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sz="4800" dirty="0"/>
              <a:t>Michigan taxpayers sink nearly half a billion dollars each year into county jails — almost three times what they spend on community and economic development at the county level</a:t>
            </a:r>
            <a:r>
              <a:rPr lang="en-US" sz="4800" dirty="0" smtClean="0"/>
              <a:t>.</a:t>
            </a:r>
          </a:p>
          <a:p>
            <a:endParaRPr lang="en-US" sz="4800" dirty="0"/>
          </a:p>
          <a:p>
            <a:r>
              <a:rPr lang="en-US" sz="2100" dirty="0">
                <a:solidFill>
                  <a:srgbClr val="3366FF"/>
                </a:solidFill>
              </a:rPr>
              <a:t>(Detroit News Ken </a:t>
            </a:r>
            <a:r>
              <a:rPr lang="en-US" sz="2100" dirty="0" err="1">
                <a:solidFill>
                  <a:srgbClr val="3366FF"/>
                </a:solidFill>
              </a:rPr>
              <a:t>Borton</a:t>
            </a:r>
            <a:r>
              <a:rPr lang="en-US" sz="2100" dirty="0">
                <a:solidFill>
                  <a:srgbClr val="3366FF"/>
                </a:solidFill>
              </a:rPr>
              <a:t> Published 10:50 p.m. ET July 23, 2019)</a:t>
            </a:r>
          </a:p>
          <a:p>
            <a:pPr marL="0" indent="0">
              <a:buNone/>
            </a:pPr>
            <a:r>
              <a:rPr lang="en-US" sz="2000" u="sng" dirty="0"/>
              <a:t> </a:t>
            </a:r>
            <a:endParaRPr lang="en-US" sz="2000" dirty="0"/>
          </a:p>
          <a:p>
            <a:endParaRPr lang="en-US" dirty="0" smtClean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28600"/>
            <a:ext cx="8077200" cy="7448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600" dirty="0" smtClean="0"/>
          </a:p>
          <a:p>
            <a:r>
              <a:rPr lang="en-US" sz="6600" dirty="0" smtClean="0"/>
              <a:t>In </a:t>
            </a:r>
            <a:r>
              <a:rPr lang="en-US" sz="6600" dirty="0"/>
              <a:t>2017, Michigan taxpayers spent </a:t>
            </a:r>
            <a:r>
              <a:rPr lang="en-US" sz="6600" dirty="0" smtClean="0"/>
              <a:t>$</a:t>
            </a:r>
            <a:r>
              <a:rPr lang="en-US" sz="6600" dirty="0"/>
              <a:t>478 </a:t>
            </a:r>
            <a:endParaRPr lang="en-US" sz="6600" dirty="0" smtClean="0"/>
          </a:p>
          <a:p>
            <a:r>
              <a:rPr lang="en-US" sz="6600" dirty="0" smtClean="0"/>
              <a:t>million </a:t>
            </a:r>
            <a:r>
              <a:rPr lang="en-US" sz="6600" dirty="0"/>
              <a:t>on county jail and corrections costs. </a:t>
            </a:r>
          </a:p>
          <a:p>
            <a:endParaRPr lang="en-US" sz="1400" dirty="0" smtClean="0">
              <a:solidFill>
                <a:schemeClr val="tx2"/>
              </a:solidFill>
            </a:endParaRP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 smtClean="0">
                <a:solidFill>
                  <a:schemeClr val="tx2"/>
                </a:solidFill>
              </a:rPr>
              <a:t>Source</a:t>
            </a:r>
            <a:r>
              <a:rPr lang="en-US" sz="1400" dirty="0">
                <a:solidFill>
                  <a:schemeClr val="tx2"/>
                </a:solidFill>
              </a:rPr>
              <a:t>: Michigan Department of Treasury, MI Community Financial Dashboard</a:t>
            </a:r>
            <a:r>
              <a:rPr lang="en-US" sz="6000" dirty="0"/>
              <a:t>. </a:t>
            </a:r>
          </a:p>
          <a:p>
            <a:endParaRPr lang="en-US" sz="6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  <p:pic>
        <p:nvPicPr>
          <p:cNvPr id="3" name="Picture 2" descr="Screen Shot 2019-09-11 at 8.19.4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8153400" cy="5396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363450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7200" dirty="0" smtClean="0"/>
              <a:t>New Work</a:t>
            </a:r>
            <a:endParaRPr lang="en-US" sz="7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-533400"/>
            <a:ext cx="7765662" cy="16476125"/>
          </a:xfrm>
          <a:prstGeom prst="rect">
            <a:avLst/>
          </a:prstGeom>
        </p:spPr>
      </p:pic>
      <p:pic>
        <p:nvPicPr>
          <p:cNvPr id="2" name="Picture 1" descr="Screen Shot 2019-09-11 at 8.03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229600" cy="4643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304800"/>
            <a:ext cx="8763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366FF"/>
                </a:solidFill>
              </a:rPr>
              <a:t>Grand Traverse County </a:t>
            </a:r>
            <a:r>
              <a:rPr lang="en-US" sz="4000" b="1" dirty="0" smtClean="0">
                <a:solidFill>
                  <a:srgbClr val="3366FF"/>
                </a:solidFill>
              </a:rPr>
              <a:t>Jail</a:t>
            </a:r>
          </a:p>
          <a:p>
            <a:pPr algn="ctr"/>
            <a:endParaRPr lang="en-US" sz="1600" b="1" dirty="0">
              <a:solidFill>
                <a:srgbClr val="3366FF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The jail processes nearly 10,000 individuals over the course of a year.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The central part of the jail was constructed in the mid 1960s. An extensive remodel was completed in the mid 1980s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In 2006, the Law Enforcement Center moved from the jail location which allowed for much needed beds, raising occupant capacity to 168.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8934" y="6180139"/>
            <a:ext cx="504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</a:rPr>
              <a:t>(https://</a:t>
            </a:r>
            <a:r>
              <a:rPr lang="en-US" b="1" dirty="0" err="1">
                <a:solidFill>
                  <a:srgbClr val="3366FF"/>
                </a:solidFill>
              </a:rPr>
              <a:t>www.grandtraverse.org</a:t>
            </a:r>
            <a:r>
              <a:rPr lang="en-US" b="1" dirty="0">
                <a:solidFill>
                  <a:srgbClr val="3366FF"/>
                </a:solidFill>
              </a:rPr>
              <a:t>/793/Quick-Facts)</a:t>
            </a:r>
          </a:p>
          <a:p>
            <a:endParaRPr lang="en-US" dirty="0">
              <a:solidFill>
                <a:srgbClr val="3366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66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0600" y="990600"/>
            <a:ext cx="77724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To end mass incarceration, Michigan must break its overreliance on incarceration as a response to social problems. </a:t>
            </a:r>
            <a:endParaRPr lang="en-US" sz="3600" dirty="0" smtClean="0"/>
          </a:p>
          <a:p>
            <a:endParaRPr lang="en-US" sz="3600" dirty="0" smtClean="0"/>
          </a:p>
          <a:p>
            <a:r>
              <a:rPr lang="en-US" sz="3600" dirty="0" smtClean="0"/>
              <a:t>Evidence </a:t>
            </a:r>
            <a:r>
              <a:rPr lang="en-US" sz="3600" dirty="0"/>
              <a:t>indicates that prisons seldom offer adequate solutions to wrongful behavior. </a:t>
            </a:r>
          </a:p>
          <a:p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0" y="60198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3366FF"/>
                </a:solidFill>
              </a:rPr>
              <a:t>Blueprint for Smart Justice </a:t>
            </a:r>
            <a:r>
              <a:rPr lang="en-US" baseline="30000" dirty="0" smtClean="0">
                <a:solidFill>
                  <a:srgbClr val="3366FF"/>
                </a:solidFill>
              </a:rPr>
              <a:t>Michigan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baseline="30000" dirty="0" smtClean="0">
                <a:solidFill>
                  <a:srgbClr val="3366FF"/>
                </a:solidFill>
              </a:rPr>
              <a:t>© </a:t>
            </a:r>
            <a:r>
              <a:rPr lang="en-US" baseline="30000" dirty="0">
                <a:solidFill>
                  <a:srgbClr val="3366FF"/>
                </a:solidFill>
              </a:rPr>
              <a:t>2018 AMERICAN CIVIL LIBERTIES UNION</a:t>
            </a:r>
            <a:endParaRPr lang="en-US" dirty="0">
              <a:solidFill>
                <a:srgbClr val="3366FF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8267" y="30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Screen Shot 2019-09-24 at 12.59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33867"/>
            <a:ext cx="88392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51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066801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People showing signs of mental illness are twice as likely to be arrested as people without mental illness for the same behavior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6096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3366FF"/>
                </a:solidFill>
              </a:rPr>
              <a:t>Blueprint for Smart Justice </a:t>
            </a:r>
            <a:r>
              <a:rPr lang="en-US" baseline="30000" dirty="0" smtClean="0">
                <a:solidFill>
                  <a:srgbClr val="3366FF"/>
                </a:solidFill>
              </a:rPr>
              <a:t>Michigan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baseline="30000" dirty="0" smtClean="0">
                <a:solidFill>
                  <a:srgbClr val="3366FF"/>
                </a:solidFill>
              </a:rPr>
              <a:t>© </a:t>
            </a:r>
            <a:r>
              <a:rPr lang="en-US" baseline="30000" dirty="0">
                <a:solidFill>
                  <a:srgbClr val="3366FF"/>
                </a:solidFill>
              </a:rPr>
              <a:t>2018 AMERICAN CIVIL LIBERTIES UNION</a:t>
            </a:r>
            <a:endParaRPr 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5287962"/>
          </a:xfrm>
        </p:spPr>
        <p:txBody>
          <a:bodyPr>
            <a:normAutofit/>
          </a:bodyPr>
          <a:lstStyle/>
          <a:p>
            <a:r>
              <a:rPr lang="en-US" dirty="0"/>
              <a:t>75% of those in jail, whether they are serving sentences or are being held before trial, are behind bars for nonviolent traffic, property, drug, or public order </a:t>
            </a:r>
            <a:r>
              <a:rPr lang="en-US" dirty="0" smtClean="0"/>
              <a:t>offenses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5410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F497D"/>
                </a:solidFill>
                <a:hlinkClick r:id="rId4"/>
              </a:rPr>
              <a:t>http://www.safetyandjusticechallenge.org/about-jails</a:t>
            </a:r>
            <a:r>
              <a:rPr lang="en-US" dirty="0" smtClean="0">
                <a:solidFill>
                  <a:srgbClr val="3366FF"/>
                </a:solidFill>
                <a:hlinkClick r:id="rId4"/>
              </a:rPr>
              <a:t>/</a:t>
            </a:r>
            <a:r>
              <a:rPr lang="en-US" dirty="0" smtClean="0">
                <a:solidFill>
                  <a:srgbClr val="3366FF"/>
                </a:solidFill>
              </a:rPr>
              <a:t>  Supported by the MacArthur Foundation</a:t>
            </a:r>
            <a:endParaRPr lang="en-US" dirty="0">
              <a:solidFill>
                <a:srgbClr val="3366FF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4600" y="363915"/>
            <a:ext cx="66294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/>
              <a:t>Our jail systems and practices play an enormous role in our communities. With the right path, we can make our neighborhoods safer; keep families together and strong; and save vital resources to reinvest in education, job training, and rehabilitation. And we can treat all who come through our courthouse doors with dignity and respect. </a:t>
            </a:r>
          </a:p>
          <a:p>
            <a:r>
              <a:rPr lang="en-US" sz="3200" dirty="0"/>
              <a:t>(</a:t>
            </a:r>
            <a:r>
              <a:rPr lang="en-US" dirty="0">
                <a:solidFill>
                  <a:srgbClr val="3366FF"/>
                </a:solidFill>
              </a:rPr>
              <a:t>Detroit News: </a:t>
            </a:r>
            <a:r>
              <a:rPr lang="en-US" dirty="0" err="1">
                <a:solidFill>
                  <a:srgbClr val="3366FF"/>
                </a:solidFill>
              </a:rPr>
              <a:t>Garlin</a:t>
            </a:r>
            <a:r>
              <a:rPr lang="en-US" dirty="0">
                <a:solidFill>
                  <a:srgbClr val="3366FF"/>
                </a:solidFill>
              </a:rPr>
              <a:t> Gilchrist II and Bridget McCormack Published 6:07 a.m. ET May 12, 2019)</a:t>
            </a:r>
          </a:p>
        </p:txBody>
      </p:sp>
    </p:spTree>
    <p:extLst>
      <p:ext uri="{BB962C8B-B14F-4D97-AF65-F5344CB8AC3E}">
        <p14:creationId xmlns:p14="http://schemas.microsoft.com/office/powerpoint/2010/main" val="10455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838200" y="1600200"/>
            <a:ext cx="8077200" cy="3581400"/>
          </a:xfrm>
        </p:spPr>
        <p:txBody>
          <a:bodyPr>
            <a:normAutofit fontScale="92500"/>
          </a:bodyPr>
          <a:lstStyle/>
          <a:p>
            <a:r>
              <a:rPr lang="en-US" sz="4000" dirty="0" smtClean="0"/>
              <a:t>The </a:t>
            </a:r>
            <a:r>
              <a:rPr lang="en-US" sz="4000" dirty="0"/>
              <a:t>unemployment rate for people on parole is 67 percent. Many of the 10,000 people paroled annually, even those with low-level nonviolent convictions, are legally banned from employment in many industries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5867400"/>
            <a:ext cx="7162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Source: https</a:t>
            </a:r>
            <a:r>
              <a:rPr lang="en-US" dirty="0">
                <a:solidFill>
                  <a:srgbClr val="3366FF"/>
                </a:solidFill>
              </a:rPr>
              <a:t>://</a:t>
            </a:r>
            <a:r>
              <a:rPr lang="en-US" dirty="0" err="1">
                <a:solidFill>
                  <a:srgbClr val="3366FF"/>
                </a:solidFill>
              </a:rPr>
              <a:t>www.safeandjustmi.org</a:t>
            </a:r>
            <a:r>
              <a:rPr lang="en-US" dirty="0">
                <a:solidFill>
                  <a:srgbClr val="3366FF"/>
                </a:solidFill>
              </a:rPr>
              <a:t>/our-work/</a:t>
            </a:r>
            <a:r>
              <a:rPr lang="en-US" dirty="0" err="1">
                <a:solidFill>
                  <a:srgbClr val="3366FF"/>
                </a:solidFill>
              </a:rPr>
              <a:t>second_chances</a:t>
            </a:r>
            <a:r>
              <a:rPr lang="en-US" dirty="0">
                <a:solidFill>
                  <a:srgbClr val="3366FF"/>
                </a:solidFill>
              </a:rPr>
              <a:t>/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4 at 1.08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8534400" cy="48733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4 at 1.07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14548"/>
            <a:ext cx="8483600" cy="44871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24 at 1.03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84" y="762000"/>
            <a:ext cx="8597216" cy="501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12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4 at 1.03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8458199" cy="525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0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9-09-24 at 1.04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9118600" cy="3891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24 at 1.08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8458200" cy="4876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269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66FF"/>
                </a:solidFill>
              </a:rPr>
              <a:t>What Can Be Done to Reduce Admissions?</a:t>
            </a:r>
            <a:endParaRPr lang="en-US" sz="3600" b="1" dirty="0">
              <a:solidFill>
                <a:srgbClr val="3366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Bail </a:t>
            </a:r>
            <a:r>
              <a:rPr lang="en-US" b="1" dirty="0" smtClean="0"/>
              <a:t>reform</a:t>
            </a:r>
            <a:endParaRPr lang="en-US" b="1" dirty="0"/>
          </a:p>
          <a:p>
            <a:r>
              <a:rPr lang="en-US" b="1" dirty="0"/>
              <a:t>Alternatives to incarceration — substance use treatment: </a:t>
            </a:r>
            <a:endParaRPr lang="en-US" dirty="0"/>
          </a:p>
          <a:p>
            <a:r>
              <a:rPr lang="en-US" b="1" dirty="0"/>
              <a:t>Alternatives to incarceration — mental health </a:t>
            </a:r>
            <a:r>
              <a:rPr lang="en-US" b="1" dirty="0" smtClean="0"/>
              <a:t>treatment</a:t>
            </a:r>
            <a:endParaRPr lang="en-US" b="1" dirty="0"/>
          </a:p>
          <a:p>
            <a:r>
              <a:rPr lang="en-US" b="1" dirty="0" smtClean="0"/>
              <a:t>End </a:t>
            </a:r>
            <a:r>
              <a:rPr lang="en-US" b="1" dirty="0"/>
              <a:t>direct filing of minors </a:t>
            </a:r>
            <a:endParaRPr lang="en-US" b="1" dirty="0" smtClean="0"/>
          </a:p>
          <a:p>
            <a:r>
              <a:rPr lang="en-US" b="1" dirty="0"/>
              <a:t>Maintaining judicial discretion </a:t>
            </a:r>
            <a:endParaRPr lang="en-US" dirty="0"/>
          </a:p>
          <a:p>
            <a:endParaRPr lang="en-US" dirty="0"/>
          </a:p>
          <a:p>
            <a:endParaRPr lang="en-US" b="1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5943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3366FF"/>
                </a:solidFill>
              </a:rPr>
              <a:t>Blueprint for Smart Justice </a:t>
            </a:r>
            <a:r>
              <a:rPr lang="en-US" baseline="30000" dirty="0" smtClean="0">
                <a:solidFill>
                  <a:srgbClr val="3366FF"/>
                </a:solidFill>
              </a:rPr>
              <a:t>Michigan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baseline="30000" dirty="0" smtClean="0">
                <a:solidFill>
                  <a:srgbClr val="3366FF"/>
                </a:solidFill>
              </a:rPr>
              <a:t>© </a:t>
            </a:r>
            <a:r>
              <a:rPr lang="en-US" baseline="30000" dirty="0">
                <a:solidFill>
                  <a:srgbClr val="3366FF"/>
                </a:solidFill>
              </a:rPr>
              <a:t>2018 AMERICAN CIVIL LIBERTIES UNION</a:t>
            </a:r>
            <a:endParaRPr lang="en-US" dirty="0">
              <a:solidFill>
                <a:srgbClr val="3366FF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9-24 at 1.07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4" y="1143000"/>
            <a:ext cx="8588846" cy="46525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0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16557"/>
            <a:ext cx="8140922" cy="6874557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1147">
        <p:fade/>
      </p:transition>
    </mc:Choice>
    <mc:Fallback xmlns="">
      <p:transition xmlns:p14="http://schemas.microsoft.com/office/powerpoint/2010/main" spd="med" advClick="0" advTm="2114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609600"/>
            <a:ext cx="678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In 2015 there </a:t>
            </a:r>
            <a:r>
              <a:rPr lang="en-US" sz="5400" dirty="0"/>
              <a:t>were 15,328 people in Michigan’s local jails, approximately 54 percent of whom were awaiting trial</a:t>
            </a:r>
            <a:r>
              <a:rPr lang="en-US" sz="5400" dirty="0" smtClean="0"/>
              <a:t>. 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895600" y="6096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3366FF"/>
                </a:solidFill>
              </a:rPr>
              <a:t>Blueprint for Smart Justice </a:t>
            </a:r>
            <a:r>
              <a:rPr lang="en-US" baseline="30000" dirty="0" smtClean="0">
                <a:solidFill>
                  <a:srgbClr val="3366FF"/>
                </a:solidFill>
              </a:rPr>
              <a:t>Michigan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baseline="30000" dirty="0" smtClean="0">
                <a:solidFill>
                  <a:srgbClr val="3366FF"/>
                </a:solidFill>
              </a:rPr>
              <a:t>© </a:t>
            </a:r>
            <a:r>
              <a:rPr lang="en-US" baseline="30000" dirty="0">
                <a:solidFill>
                  <a:srgbClr val="3366FF"/>
                </a:solidFill>
              </a:rPr>
              <a:t>2018 AMERICAN CIVIL LIBERTIES UNION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40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051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643467"/>
            <a:ext cx="8128000" cy="45720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175">
        <p:fade/>
      </p:transition>
    </mc:Choice>
    <mc:Fallback xmlns="">
      <p:transition xmlns:p14="http://schemas.microsoft.com/office/powerpoint/2010/main" spd="med" advClick="0" advTm="1617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4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5145510" cy="68580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40">
        <p:fade/>
      </p:transition>
    </mc:Choice>
    <mc:Fallback xmlns="">
      <p:transition xmlns:p14="http://schemas.microsoft.com/office/powerpoint/2010/main" spd="med" advClick="0" advTm="1604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4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67" y="84667"/>
            <a:ext cx="7874000" cy="59944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271">
        <p:fade/>
      </p:transition>
    </mc:Choice>
    <mc:Fallback xmlns="">
      <p:transition xmlns:p14="http://schemas.microsoft.com/office/powerpoint/2010/main" spd="med" advClick="0" advTm="1627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39340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82">
        <p:fade/>
      </p:transition>
    </mc:Choice>
    <mc:Fallback xmlns="">
      <p:transition xmlns:p14="http://schemas.microsoft.com/office/powerpoint/2010/main" spd="med" advClick="0" advTm="1608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0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340337" cy="5796534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5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84">
        <p:fade/>
      </p:transition>
    </mc:Choice>
    <mc:Fallback xmlns="">
      <p:transition xmlns:p14="http://schemas.microsoft.com/office/powerpoint/2010/main" spd="med" advClick="0" advTm="118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4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5" y="381000"/>
            <a:ext cx="8654405" cy="58674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804">
        <p:fade/>
      </p:transition>
    </mc:Choice>
    <mc:Fallback xmlns="">
      <p:transition xmlns:p14="http://schemas.microsoft.com/office/powerpoint/2010/main" spd="med" advClick="0" advTm="1680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8128000" cy="575733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4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195">
        <p:fade/>
      </p:transition>
    </mc:Choice>
    <mc:Fallback xmlns="">
      <p:transition xmlns:p14="http://schemas.microsoft.com/office/powerpoint/2010/main" spd="med" advClick="0" advTm="1619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8077200" cy="5978768"/>
          </a:xfrm>
        </p:spPr>
        <p:txBody>
          <a:bodyPr/>
          <a:lstStyle/>
          <a:p>
            <a:r>
              <a:rPr lang="en-US" dirty="0" smtClean="0"/>
              <a:t>Questions? </a:t>
            </a:r>
            <a:r>
              <a:rPr lang="en-US" dirty="0"/>
              <a:t>Contact BDAI </a:t>
            </a:r>
            <a:r>
              <a:rPr lang="en-US" dirty="0" smtClean="0"/>
              <a:t>at: </a:t>
            </a:r>
            <a:r>
              <a:rPr lang="en-US" dirty="0" err="1" smtClean="0"/>
              <a:t>bdai.org@gmail.com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stop by and </a:t>
            </a:r>
            <a:r>
              <a:rPr lang="en-US" dirty="0" smtClean="0"/>
              <a:t>talk </a:t>
            </a:r>
            <a:r>
              <a:rPr lang="en-US" dirty="0" smtClean="0"/>
              <a:t>to us after the discussion.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3473">
        <p:fade/>
      </p:transition>
    </mc:Choice>
    <mc:Fallback xmlns="">
      <p:transition xmlns:p14="http://schemas.microsoft.com/office/powerpoint/2010/main" spd="med" advClick="0" advTm="3347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-533400"/>
            <a:ext cx="7765662" cy="16476125"/>
          </a:xfrm>
          <a:prstGeom prst="rect">
            <a:avLst/>
          </a:prstGeom>
        </p:spPr>
      </p:pic>
      <p:pic>
        <p:nvPicPr>
          <p:cNvPr id="3" name="Picture 2" descr="Screen Shot 2019-09-12 at 8.39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67"/>
            <a:ext cx="9144000" cy="67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-533400"/>
            <a:ext cx="7765662" cy="16476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5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828800"/>
            <a:ext cx="86106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In 1960 Michigan counties held 51 people in jail for every 100,000 residents. In 2017 ‒ with the same crime rate as 1960 ‒ Michigan counties held 163 people in jail for every 100,000 residents. </a:t>
            </a:r>
          </a:p>
          <a:p>
            <a:endParaRPr lang="en-US" dirty="0"/>
          </a:p>
          <a:p>
            <a:r>
              <a:rPr lang="en-US" sz="900" u="sng" dirty="0">
                <a:hlinkClick r:id="rId4"/>
              </a:rPr>
              <a:t>- Bridge Magazine (July 24, 2019)</a:t>
            </a:r>
            <a:r>
              <a:rPr lang="en-US" sz="900" u="sng" dirty="0"/>
              <a:t> </a:t>
            </a:r>
            <a:endParaRPr lang="en-US" sz="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62600" y="0"/>
            <a:ext cx="7765662" cy="16476125"/>
          </a:xfrm>
          <a:prstGeom prst="rect">
            <a:avLst/>
          </a:prstGeom>
        </p:spPr>
      </p:pic>
      <p:pic>
        <p:nvPicPr>
          <p:cNvPr id="2" name="Picture 1" descr="Screen Shot 2019-09-11 at 7.58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8204200" cy="594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11 at 7.56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8534400" cy="571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8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Michigan had the </a:t>
            </a:r>
            <a:r>
              <a:rPr lang="en-US" dirty="0"/>
              <a:t>seventh-highest </a:t>
            </a:r>
            <a:r>
              <a:rPr lang="en-US" b="0" dirty="0"/>
              <a:t>correctional control rate in the United States in 2015. </a:t>
            </a:r>
            <a:endParaRPr lang="en-US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6096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rgbClr val="3366FF"/>
                </a:solidFill>
              </a:rPr>
              <a:t>Blueprint for Smart Justice </a:t>
            </a:r>
            <a:r>
              <a:rPr lang="en-US" baseline="30000" dirty="0" smtClean="0">
                <a:solidFill>
                  <a:srgbClr val="3366FF"/>
                </a:solidFill>
              </a:rPr>
              <a:t>Michigan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baseline="30000" dirty="0" smtClean="0">
                <a:solidFill>
                  <a:srgbClr val="3366FF"/>
                </a:solidFill>
              </a:rPr>
              <a:t>© </a:t>
            </a:r>
            <a:r>
              <a:rPr lang="en-US" baseline="30000" dirty="0">
                <a:solidFill>
                  <a:srgbClr val="3366FF"/>
                </a:solidFill>
              </a:rPr>
              <a:t>2018 AMERICAN CIVIL LIBERTIES UNION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3467" y="492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8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11 at 9.3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1298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52400" y="381000"/>
            <a:ext cx="929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sz="2600" b="1" dirty="0">
                <a:solidFill>
                  <a:srgbClr val="3366FF"/>
                </a:solidFill>
              </a:rPr>
              <a:t>Today, Michigan’s incarceration rates stand out internationally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6051" y="8378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976">
        <p:fade/>
      </p:transition>
    </mc:Choice>
    <mc:Fallback xmlns="">
      <p:transition xmlns:p14="http://schemas.microsoft.com/office/powerpoint/2010/main" spd="med" advClick="0" advTm="3097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LLkbNYfJYmMS8cGCr6Zq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OKFAmQ6LnTdkKqqzhwoa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wNinuYvMzfZ5U1vBqhNh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sVeI2TwAzQM9S4tQjLvMM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dIAG7WhWjupCZ4n8F2K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OKFAmQ6LnTdkKqqzhwoax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ORDfvhHahmpDFmvtYCcVK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OKFAmQ6LnTdkKqqzhwoa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daKHeWyBnZyZ2cDqRS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heme/theme1.xml><?xml version="1.0" encoding="utf-8"?>
<a:theme xmlns:a="http://schemas.openxmlformats.org/drawingml/2006/main" name="Training New Employe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New Employees.potx</Template>
  <TotalTime>0</TotalTime>
  <Words>719</Words>
  <Application>Microsoft Macintosh PowerPoint</Application>
  <PresentationFormat>On-screen Show (4:3)</PresentationFormat>
  <Paragraphs>99</Paragraphs>
  <Slides>37</Slides>
  <Notes>27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Training New Employees</vt:lpstr>
      <vt:lpstr>INCARCERATION “Injustice v Justice,  Punishment or Restoration”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Michigan had the seventh-highest correctional control rate in the United States in 2015.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People showing signs of mental illness are twice as likely to be arrested as people without mental illness for the same behavior.</vt:lpstr>
      <vt:lpstr>75% of those in jail, whether they are serving sentences or are being held before trial, are behind bars for nonviolent traffic, property, drug, or public order offenses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Be Done to Reduce Admissions?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Contact BDAI at: bdai.org@gmail.com or stop by and talk to us after the discussion.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2010-02-01T21:33:28Z</dcterms:created>
  <dcterms:modified xsi:type="dcterms:W3CDTF">2019-09-26T15:16:06Z</dcterms:modified>
</cp:coreProperties>
</file>